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xlsx" ContentType="application/vnd.openxmlformats-officedocument.spreadsheetml.sheet"/>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Override PartName="/ppt/charts/style20.xml" ContentType="application/vnd.ms-office.chartstyle+xml"/>
  <Override PartName="/ppt/charts/colors20.xml" ContentType="application/vnd.ms-office.chartcolorstyle+xml"/>
  <Override PartName="/ppt/charts/style21.xml" ContentType="application/vnd.ms-office.chartstyle+xml"/>
  <Override PartName="/ppt/charts/colors21.xml" ContentType="application/vnd.ms-office.chartcolorstyle+xml"/>
  <Override PartName="/ppt/charts/style22.xml" ContentType="application/vnd.ms-office.chartstyle+xml"/>
  <Override PartName="/ppt/charts/colors2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6" r:id="rId17"/>
    <p:sldId id="272" r:id="rId18"/>
    <p:sldId id="273" r:id="rId19"/>
    <p:sldId id="277" r:id="rId20"/>
    <p:sldId id="278" r:id="rId21"/>
    <p:sldId id="279" r:id="rId22"/>
    <p:sldId id="274" r:id="rId23"/>
    <p:sldId id="280" r:id="rId24"/>
    <p:sldId id="281" r:id="rId25"/>
    <p:sldId id="282" r:id="rId26"/>
    <p:sldId id="283" r:id="rId27"/>
    <p:sldId id="289" r:id="rId28"/>
    <p:sldId id="290" r:id="rId29"/>
    <p:sldId id="288" r:id="rId30"/>
    <p:sldId id="284" r:id="rId31"/>
    <p:sldId id="285" r:id="rId32"/>
    <p:sldId id="286" r:id="rId33"/>
    <p:sldId id="287" r:id="rId3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88" autoAdjust="0"/>
    <p:restoredTop sz="94660"/>
  </p:normalViewPr>
  <p:slideViewPr>
    <p:cSldViewPr snapToGrid="0">
      <p:cViewPr varScale="1">
        <p:scale>
          <a:sx n="87" d="100"/>
          <a:sy n="87" d="100"/>
        </p:scale>
        <p:origin x="-104" y="-4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3" Type="http://schemas.microsoft.com/office/2011/relationships/chartStyle" Target="style1.xml"/><Relationship Id="rId4" Type="http://schemas.microsoft.com/office/2011/relationships/chartColorStyle" Target="colors1.xml"/><Relationship Id="rId1" Type="http://schemas.openxmlformats.org/officeDocument/2006/relationships/themeOverride" Target="../theme/themeOverride11.xml"/><Relationship Id="rId2"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3" Type="http://schemas.microsoft.com/office/2011/relationships/chartStyle" Target="style2.xml"/><Relationship Id="rId4" Type="http://schemas.microsoft.com/office/2011/relationships/chartColorStyle" Target="colors2.xml"/><Relationship Id="rId1" Type="http://schemas.openxmlformats.org/officeDocument/2006/relationships/themeOverride" Target="../theme/themeOverride13.xml"/><Relationship Id="rId2"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3" Type="http://schemas.microsoft.com/office/2011/relationships/chartStyle" Target="style3.xml"/><Relationship Id="rId4" Type="http://schemas.microsoft.com/office/2011/relationships/chartColorStyle" Target="colors3.xml"/><Relationship Id="rId1" Type="http://schemas.openxmlformats.org/officeDocument/2006/relationships/themeOverride" Target="../theme/themeOverride15.xml"/><Relationship Id="rId2"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3" Type="http://schemas.microsoft.com/office/2011/relationships/chartStyle" Target="style4.xml"/><Relationship Id="rId4" Type="http://schemas.microsoft.com/office/2011/relationships/chartColorStyle" Target="colors4.xml"/><Relationship Id="rId1" Type="http://schemas.openxmlformats.org/officeDocument/2006/relationships/themeOverride" Target="../theme/themeOverride16.xml"/><Relationship Id="rId2"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3" Type="http://schemas.microsoft.com/office/2011/relationships/chartStyle" Target="style5.xml"/><Relationship Id="rId4" Type="http://schemas.microsoft.com/office/2011/relationships/chartColorStyle" Target="colors5.xml"/><Relationship Id="rId1" Type="http://schemas.openxmlformats.org/officeDocument/2006/relationships/themeOverride" Target="../theme/themeOverride17.xml"/><Relationship Id="rId2"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3" Type="http://schemas.microsoft.com/office/2011/relationships/chartStyle" Target="style6.xml"/><Relationship Id="rId4" Type="http://schemas.microsoft.com/office/2011/relationships/chartColorStyle" Target="colors6.xml"/><Relationship Id="rId1" Type="http://schemas.openxmlformats.org/officeDocument/2006/relationships/themeOverride" Target="../theme/themeOverride18.xml"/><Relationship Id="rId2"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3" Type="http://schemas.microsoft.com/office/2011/relationships/chartStyle" Target="style7.xml"/><Relationship Id="rId4" Type="http://schemas.microsoft.com/office/2011/relationships/chartColorStyle" Target="colors7.xml"/><Relationship Id="rId1" Type="http://schemas.openxmlformats.org/officeDocument/2006/relationships/themeOverride" Target="../theme/themeOverride19.xml"/><Relationship Id="rId2"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3" Type="http://schemas.microsoft.com/office/2011/relationships/chartStyle" Target="style8.xml"/><Relationship Id="rId4" Type="http://schemas.microsoft.com/office/2011/relationships/chartColorStyle" Target="colors8.xml"/><Relationship Id="rId1" Type="http://schemas.openxmlformats.org/officeDocument/2006/relationships/themeOverride" Target="../theme/themeOverride20.xml"/><Relationship Id="rId2"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3" Type="http://schemas.microsoft.com/office/2011/relationships/chartStyle" Target="style9.xml"/><Relationship Id="rId4" Type="http://schemas.microsoft.com/office/2011/relationships/chartColorStyle" Target="colors9.xml"/><Relationship Id="rId1" Type="http://schemas.openxmlformats.org/officeDocument/2006/relationships/themeOverride" Target="../theme/themeOverride21.xml"/><Relationship Id="rId2"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3" Type="http://schemas.microsoft.com/office/2011/relationships/chartStyle" Target="style10.xml"/><Relationship Id="rId4" Type="http://schemas.microsoft.com/office/2011/relationships/chartColorStyle" Target="colors10.xml"/><Relationship Id="rId1" Type="http://schemas.openxmlformats.org/officeDocument/2006/relationships/themeOverride" Target="../theme/themeOverride22.xml"/><Relationship Id="rId2"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3" Type="http://schemas.microsoft.com/office/2011/relationships/chartStyle" Target="style11.xml"/><Relationship Id="rId4" Type="http://schemas.microsoft.com/office/2011/relationships/chartColorStyle" Target="colors11.xml"/><Relationship Id="rId1" Type="http://schemas.openxmlformats.org/officeDocument/2006/relationships/themeOverride" Target="../theme/themeOverride23.xml"/><Relationship Id="rId2"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3" Type="http://schemas.microsoft.com/office/2011/relationships/chartStyle" Target="style12.xml"/><Relationship Id="rId4" Type="http://schemas.microsoft.com/office/2011/relationships/chartColorStyle" Target="colors12.xml"/><Relationship Id="rId1" Type="http://schemas.openxmlformats.org/officeDocument/2006/relationships/themeOverride" Target="../theme/themeOverride24.xml"/><Relationship Id="rId2"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3" Type="http://schemas.microsoft.com/office/2011/relationships/chartStyle" Target="style13.xml"/><Relationship Id="rId4" Type="http://schemas.microsoft.com/office/2011/relationships/chartColorStyle" Target="colors13.xml"/><Relationship Id="rId1" Type="http://schemas.openxmlformats.org/officeDocument/2006/relationships/themeOverride" Target="../theme/themeOverride25.xml"/><Relationship Id="rId2"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3" Type="http://schemas.microsoft.com/office/2011/relationships/chartStyle" Target="style14.xml"/><Relationship Id="rId4" Type="http://schemas.microsoft.com/office/2011/relationships/chartColorStyle" Target="colors14.xml"/><Relationship Id="rId1" Type="http://schemas.openxmlformats.org/officeDocument/2006/relationships/themeOverride" Target="../theme/themeOverride26.xml"/><Relationship Id="rId2" Type="http://schemas.openxmlformats.org/officeDocument/2006/relationships/package" Target="../embeddings/Microsoft_Excel_Sheet26.xlsx"/></Relationships>
</file>

<file path=ppt/charts/_rels/chart27.xml.rels><?xml version="1.0" encoding="UTF-8" standalone="yes"?>
<Relationships xmlns="http://schemas.openxmlformats.org/package/2006/relationships"><Relationship Id="rId3" Type="http://schemas.microsoft.com/office/2011/relationships/chartStyle" Target="style15.xml"/><Relationship Id="rId4" Type="http://schemas.microsoft.com/office/2011/relationships/chartColorStyle" Target="colors15.xml"/><Relationship Id="rId1" Type="http://schemas.openxmlformats.org/officeDocument/2006/relationships/themeOverride" Target="../theme/themeOverride27.xml"/><Relationship Id="rId2"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3" Type="http://schemas.microsoft.com/office/2011/relationships/chartStyle" Target="style16.xml"/><Relationship Id="rId4" Type="http://schemas.microsoft.com/office/2011/relationships/chartColorStyle" Target="colors16.xml"/><Relationship Id="rId1" Type="http://schemas.openxmlformats.org/officeDocument/2006/relationships/themeOverride" Target="../theme/themeOverride28.xml"/><Relationship Id="rId2" Type="http://schemas.openxmlformats.org/officeDocument/2006/relationships/package" Target="../embeddings/Microsoft_Excel_Sheet28.xlsx"/></Relationships>
</file>

<file path=ppt/charts/_rels/chart29.xml.rels><?xml version="1.0" encoding="UTF-8" standalone="yes"?>
<Relationships xmlns="http://schemas.openxmlformats.org/package/2006/relationships"><Relationship Id="rId3" Type="http://schemas.microsoft.com/office/2011/relationships/chartStyle" Target="style17.xml"/><Relationship Id="rId4" Type="http://schemas.microsoft.com/office/2011/relationships/chartColorStyle" Target="colors17.xml"/><Relationship Id="rId1" Type="http://schemas.openxmlformats.org/officeDocument/2006/relationships/themeOverride" Target="../theme/themeOverride29.xml"/><Relationship Id="rId2" Type="http://schemas.openxmlformats.org/officeDocument/2006/relationships/package" Target="../embeddings/Microsoft_Excel_Sheet29.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3" Type="http://schemas.microsoft.com/office/2011/relationships/chartStyle" Target="style18.xml"/><Relationship Id="rId4" Type="http://schemas.microsoft.com/office/2011/relationships/chartColorStyle" Target="colors18.xml"/><Relationship Id="rId1" Type="http://schemas.openxmlformats.org/officeDocument/2006/relationships/themeOverride" Target="../theme/themeOverride30.xml"/><Relationship Id="rId2" Type="http://schemas.openxmlformats.org/officeDocument/2006/relationships/package" Target="../embeddings/Microsoft_Excel_Sheet30.xlsx"/></Relationships>
</file>

<file path=ppt/charts/_rels/chart31.xml.rels><?xml version="1.0" encoding="UTF-8" standalone="yes"?>
<Relationships xmlns="http://schemas.openxmlformats.org/package/2006/relationships"><Relationship Id="rId3" Type="http://schemas.microsoft.com/office/2011/relationships/chartStyle" Target="style19.xml"/><Relationship Id="rId4" Type="http://schemas.microsoft.com/office/2011/relationships/chartColorStyle" Target="colors19.xml"/><Relationship Id="rId1" Type="http://schemas.openxmlformats.org/officeDocument/2006/relationships/themeOverride" Target="../theme/themeOverride31.xml"/><Relationship Id="rId2" Type="http://schemas.openxmlformats.org/officeDocument/2006/relationships/package" Target="../embeddings/Microsoft_Excel_Sheet31.xlsx"/></Relationships>
</file>

<file path=ppt/charts/_rels/chart32.xml.rels><?xml version="1.0" encoding="UTF-8" standalone="yes"?>
<Relationships xmlns="http://schemas.openxmlformats.org/package/2006/relationships"><Relationship Id="rId3" Type="http://schemas.microsoft.com/office/2011/relationships/chartStyle" Target="style20.xml"/><Relationship Id="rId4" Type="http://schemas.microsoft.com/office/2011/relationships/chartColorStyle" Target="colors20.xml"/><Relationship Id="rId1" Type="http://schemas.openxmlformats.org/officeDocument/2006/relationships/themeOverride" Target="../theme/themeOverride32.xml"/><Relationship Id="rId2" Type="http://schemas.openxmlformats.org/officeDocument/2006/relationships/package" Target="../embeddings/Microsoft_Excel_Sheet32.xlsx"/></Relationships>
</file>

<file path=ppt/charts/_rels/chart33.xml.rels><?xml version="1.0" encoding="UTF-8" standalone="yes"?>
<Relationships xmlns="http://schemas.openxmlformats.org/package/2006/relationships"><Relationship Id="rId3" Type="http://schemas.microsoft.com/office/2011/relationships/chartStyle" Target="style21.xml"/><Relationship Id="rId4" Type="http://schemas.microsoft.com/office/2011/relationships/chartColorStyle" Target="colors21.xml"/><Relationship Id="rId1" Type="http://schemas.openxmlformats.org/officeDocument/2006/relationships/themeOverride" Target="../theme/themeOverride33.xml"/><Relationship Id="rId2" Type="http://schemas.openxmlformats.org/officeDocument/2006/relationships/package" Target="../embeddings/Microsoft_Excel_Sheet33.xlsx"/></Relationships>
</file>

<file path=ppt/charts/_rels/chart34.xml.rels><?xml version="1.0" encoding="UTF-8" standalone="yes"?>
<Relationships xmlns="http://schemas.openxmlformats.org/package/2006/relationships"><Relationship Id="rId3" Type="http://schemas.microsoft.com/office/2011/relationships/chartStyle" Target="style22.xml"/><Relationship Id="rId4" Type="http://schemas.microsoft.com/office/2011/relationships/chartColorStyle" Target="colors22.xml"/><Relationship Id="rId1" Type="http://schemas.openxmlformats.org/officeDocument/2006/relationships/themeOverride" Target="../theme/themeOverride34.xml"/><Relationship Id="rId2" Type="http://schemas.openxmlformats.org/officeDocument/2006/relationships/package" Target="../embeddings/Microsoft_Excel_Sheet34.xlsx"/></Relationships>
</file>

<file path=ppt/charts/_rels/chart35.xml.rels><?xml version="1.0" encoding="UTF-8" standalone="yes"?>
<Relationships xmlns="http://schemas.openxmlformats.org/package/2006/relationships"><Relationship Id="rId1" Type="http://schemas.openxmlformats.org/officeDocument/2006/relationships/themeOverride" Target="../theme/themeOverride35.xml"/><Relationship Id="rId2" Type="http://schemas.openxmlformats.org/officeDocument/2006/relationships/package" Target="../embeddings/Microsoft_Excel_Sheet35.xlsx"/></Relationships>
</file>

<file path=ppt/charts/_rels/chart36.xml.rels><?xml version="1.0" encoding="UTF-8" standalone="yes"?>
<Relationships xmlns="http://schemas.openxmlformats.org/package/2006/relationships"><Relationship Id="rId1" Type="http://schemas.openxmlformats.org/officeDocument/2006/relationships/themeOverride" Target="../theme/themeOverride36.xml"/><Relationship Id="rId2" Type="http://schemas.openxmlformats.org/officeDocument/2006/relationships/package" Target="../embeddings/Microsoft_Excel_Sheet36.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6800096942927"/>
          <c:y val="0.000900805489082642"/>
          <c:w val="0.690516393059786"/>
          <c:h val="0.858952293270583"/>
        </c:manualLayout>
      </c:layout>
      <c:barChart>
        <c:barDir val="bar"/>
        <c:grouping val="clustered"/>
        <c:varyColors val="0"/>
        <c:ser>
          <c:idx val="0"/>
          <c:order val="0"/>
          <c:tx>
            <c:strRef>
              <c:f>List1!$B$1</c:f>
              <c:strCache>
                <c:ptCount val="1"/>
                <c:pt idx="0">
                  <c:v>Grupa 1</c:v>
                </c:pt>
              </c:strCache>
            </c:strRef>
          </c:tx>
          <c:invertIfNegative val="0"/>
          <c:dLbls>
            <c:numFmt formatCode="#,##0.00" sourceLinked="0"/>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Central bank</c:v>
                </c:pt>
                <c:pt idx="1">
                  <c:v>Parliament of Montenegro</c:v>
                </c:pt>
                <c:pt idx="2">
                  <c:v>Administration bodies</c:v>
                </c:pt>
                <c:pt idx="3">
                  <c:v>Local self-governments</c:v>
                </c:pt>
                <c:pt idx="4">
                  <c:v>Ministries</c:v>
                </c:pt>
                <c:pt idx="5">
                  <c:v>Public institutions and enterprise</c:v>
                </c:pt>
              </c:strCache>
            </c:strRef>
          </c:cat>
          <c:val>
            <c:numRef>
              <c:f>List1!$B$2:$B$7</c:f>
              <c:numCache>
                <c:formatCode>General</c:formatCode>
                <c:ptCount val="6"/>
                <c:pt idx="0">
                  <c:v>13300.9</c:v>
                </c:pt>
                <c:pt idx="1">
                  <c:v>14706.1</c:v>
                </c:pt>
                <c:pt idx="2">
                  <c:v>256359.6</c:v>
                </c:pt>
                <c:pt idx="3" formatCode="#,##0">
                  <c:v>277227.5</c:v>
                </c:pt>
                <c:pt idx="4">
                  <c:v>517699.5</c:v>
                </c:pt>
                <c:pt idx="5">
                  <c:v>660831.9</c:v>
                </c:pt>
              </c:numCache>
            </c:numRef>
          </c:val>
        </c:ser>
        <c:dLbls>
          <c:showLegendKey val="0"/>
          <c:showVal val="1"/>
          <c:showCatName val="0"/>
          <c:showSerName val="0"/>
          <c:showPercent val="0"/>
          <c:showBubbleSize val="0"/>
        </c:dLbls>
        <c:gapWidth val="75"/>
        <c:axId val="2126661608"/>
        <c:axId val="2126654488"/>
      </c:barChart>
      <c:catAx>
        <c:axId val="2126661608"/>
        <c:scaling>
          <c:orientation val="minMax"/>
        </c:scaling>
        <c:delete val="0"/>
        <c:axPos val="l"/>
        <c:numFmt formatCode="General" sourceLinked="0"/>
        <c:majorTickMark val="none"/>
        <c:minorTickMark val="none"/>
        <c:tickLblPos val="nextTo"/>
        <c:txPr>
          <a:bodyPr/>
          <a:lstStyle/>
          <a:p>
            <a:pPr>
              <a:defRPr sz="1800" b="1"/>
            </a:pPr>
            <a:endParaRPr lang="en-US"/>
          </a:p>
        </c:txPr>
        <c:crossAx val="2126654488"/>
        <c:crosses val="autoZero"/>
        <c:auto val="1"/>
        <c:lblAlgn val="ctr"/>
        <c:lblOffset val="100"/>
        <c:noMultiLvlLbl val="0"/>
      </c:catAx>
      <c:valAx>
        <c:axId val="2126654488"/>
        <c:scaling>
          <c:orientation val="minMax"/>
        </c:scaling>
        <c:delete val="0"/>
        <c:axPos val="b"/>
        <c:numFmt formatCode="General" sourceLinked="0"/>
        <c:majorTickMark val="none"/>
        <c:minorTickMark val="none"/>
        <c:tickLblPos val="nextTo"/>
        <c:crossAx val="2126661608"/>
        <c:crosses val="autoZero"/>
        <c:crossBetween val="between"/>
      </c:valAx>
    </c:plotArea>
    <c:plotVisOnly val="1"/>
    <c:dispBlanksAs val="gap"/>
    <c:showDLblsOverMax val="0"/>
  </c:chart>
  <c:txPr>
    <a:bodyPr/>
    <a:lstStyle/>
    <a:p>
      <a:pPr>
        <a:defRPr sz="900" baseline="0">
          <a:latin typeface="Calibri" panose="020F050202020403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List1!$B$1</c:f>
              <c:strCache>
                <c:ptCount val="1"/>
                <c:pt idx="0">
                  <c:v>Grupa 1</c:v>
                </c:pt>
              </c:strCache>
            </c:strRef>
          </c:tx>
          <c:invertIfNegative val="0"/>
          <c:dLbls>
            <c:numFmt formatCode="#,##0.00" sourceLinked="0"/>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Volim Podgoricu</c:v>
                </c:pt>
                <c:pt idx="1">
                  <c:v>Kolektiv.me</c:v>
                </c:pt>
                <c:pt idx="2">
                  <c:v>UL info</c:v>
                </c:pt>
                <c:pt idx="3">
                  <c:v>Aktuelno.me</c:v>
                </c:pt>
                <c:pt idx="4">
                  <c:v>Analitika</c:v>
                </c:pt>
              </c:strCache>
            </c:strRef>
          </c:cat>
          <c:val>
            <c:numRef>
              <c:f>List1!$B$2:$B$6</c:f>
              <c:numCache>
                <c:formatCode>General</c:formatCode>
                <c:ptCount val="5"/>
                <c:pt idx="0">
                  <c:v>2380.0</c:v>
                </c:pt>
                <c:pt idx="1">
                  <c:v>3213.0</c:v>
                </c:pt>
                <c:pt idx="2">
                  <c:v>3216.0</c:v>
                </c:pt>
                <c:pt idx="3">
                  <c:v>14042.0</c:v>
                </c:pt>
                <c:pt idx="4">
                  <c:v>63685.8</c:v>
                </c:pt>
              </c:numCache>
            </c:numRef>
          </c:val>
        </c:ser>
        <c:dLbls>
          <c:showLegendKey val="0"/>
          <c:showVal val="1"/>
          <c:showCatName val="0"/>
          <c:showSerName val="0"/>
          <c:showPercent val="0"/>
          <c:showBubbleSize val="0"/>
        </c:dLbls>
        <c:gapWidth val="75"/>
        <c:axId val="2128323880"/>
        <c:axId val="2128332120"/>
      </c:barChart>
      <c:catAx>
        <c:axId val="2128323880"/>
        <c:scaling>
          <c:orientation val="minMax"/>
        </c:scaling>
        <c:delete val="0"/>
        <c:axPos val="l"/>
        <c:numFmt formatCode="General" sourceLinked="0"/>
        <c:majorTickMark val="none"/>
        <c:minorTickMark val="none"/>
        <c:tickLblPos val="nextTo"/>
        <c:txPr>
          <a:bodyPr/>
          <a:lstStyle/>
          <a:p>
            <a:pPr>
              <a:defRPr sz="1600" b="1"/>
            </a:pPr>
            <a:endParaRPr lang="en-US"/>
          </a:p>
        </c:txPr>
        <c:crossAx val="2128332120"/>
        <c:crosses val="autoZero"/>
        <c:auto val="1"/>
        <c:lblAlgn val="ctr"/>
        <c:lblOffset val="100"/>
        <c:noMultiLvlLbl val="0"/>
      </c:catAx>
      <c:valAx>
        <c:axId val="2128332120"/>
        <c:scaling>
          <c:orientation val="minMax"/>
        </c:scaling>
        <c:delete val="0"/>
        <c:axPos val="b"/>
        <c:numFmt formatCode="#,##0.0" sourceLinked="0"/>
        <c:majorTickMark val="none"/>
        <c:minorTickMark val="none"/>
        <c:tickLblPos val="nextTo"/>
        <c:crossAx val="2128323880"/>
        <c:crosses val="autoZero"/>
        <c:crossBetween val="between"/>
      </c:valAx>
    </c:plotArea>
    <c:plotVisOnly val="1"/>
    <c:dispBlanksAs val="gap"/>
    <c:showDLblsOverMax val="0"/>
  </c:chart>
  <c:txPr>
    <a:bodyPr/>
    <a:lstStyle/>
    <a:p>
      <a:pPr>
        <a:defRPr sz="900" baseline="0">
          <a:latin typeface="Calibri" panose="020F050202020403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List1!$B$1</c:f>
              <c:strCache>
                <c:ptCount val="1"/>
                <c:pt idx="0">
                  <c:v>Kolona1</c:v>
                </c:pt>
              </c:strCache>
            </c:strRef>
          </c:tx>
          <c:spPr>
            <a:scene3d>
              <a:camera prst="orthographicFront"/>
              <a:lightRig rig="threePt" dir="t">
                <a:rot lat="0" lon="0" rev="1200000"/>
              </a:lightRig>
            </a:scene3d>
            <a:sp3d>
              <a:bevelT w="63500" h="25400"/>
            </a:sp3d>
          </c:spPr>
          <c:explosion val="1"/>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a:bevelT w="63500" h="25400"/>
              </a:sp3d>
            </c:spPr>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a:bevelT w="63500" h="25400"/>
              </a:sp3d>
            </c:spPr>
          </c:dPt>
          <c:dPt>
            <c:idx val="2"/>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a:bevelT w="63500" h="25400"/>
              </a:sp3d>
            </c:spPr>
          </c:dPt>
          <c:dPt>
            <c:idx val="3"/>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a:bevelT w="63500" h="25400"/>
              </a:sp3d>
            </c:spPr>
          </c:dPt>
          <c:dPt>
            <c:idx val="4"/>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List1!$A$2:$A$6</c:f>
              <c:strCache>
                <c:ptCount val="5"/>
                <c:pt idx="0">
                  <c:v>Analitika</c:v>
                </c:pt>
                <c:pt idx="1">
                  <c:v>Aktuelno.me</c:v>
                </c:pt>
                <c:pt idx="2">
                  <c:v>UL info</c:v>
                </c:pt>
                <c:pt idx="3">
                  <c:v>Kolektiv.me</c:v>
                </c:pt>
                <c:pt idx="4">
                  <c:v>Volim Podgoricu</c:v>
                </c:pt>
              </c:strCache>
            </c:strRef>
          </c:cat>
          <c:val>
            <c:numRef>
              <c:f>List1!$B$2:$B$6</c:f>
              <c:numCache>
                <c:formatCode>General</c:formatCode>
                <c:ptCount val="5"/>
                <c:pt idx="0">
                  <c:v>63685.8</c:v>
                </c:pt>
                <c:pt idx="1">
                  <c:v>14042.0</c:v>
                </c:pt>
                <c:pt idx="2">
                  <c:v>3216.0</c:v>
                </c:pt>
                <c:pt idx="3">
                  <c:v>3213.0</c:v>
                </c:pt>
                <c:pt idx="4">
                  <c:v>2380.0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6250697689357"/>
          <c:y val="0.259407542125356"/>
          <c:w val="0.18457713731655"/>
          <c:h val="0.48118449669576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List1!$B$1</c:f>
              <c:strCache>
                <c:ptCount val="1"/>
                <c:pt idx="0">
                  <c:v>Grupa 1</c:v>
                </c:pt>
              </c:strCache>
            </c:strRef>
          </c:tx>
          <c:invertIfNegative val="0"/>
          <c:dLbls>
            <c:numFmt formatCode="#,##0.00" sourceLinked="0"/>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MAMA</c:v>
                </c:pt>
                <c:pt idx="1">
                  <c:v>Press clliping</c:v>
                </c:pt>
                <c:pt idx="2">
                  <c:v>MINA</c:v>
                </c:pt>
                <c:pt idx="3">
                  <c:v>Info biro MNE</c:v>
                </c:pt>
                <c:pt idx="4">
                  <c:v>Arhimed</c:v>
                </c:pt>
              </c:strCache>
            </c:strRef>
          </c:cat>
          <c:val>
            <c:numRef>
              <c:f>List1!$B$2:$B$6</c:f>
              <c:numCache>
                <c:formatCode>General</c:formatCode>
                <c:ptCount val="5"/>
                <c:pt idx="0">
                  <c:v>5860.7</c:v>
                </c:pt>
                <c:pt idx="1">
                  <c:v>8634.1</c:v>
                </c:pt>
                <c:pt idx="2">
                  <c:v>18447.09999999999</c:v>
                </c:pt>
                <c:pt idx="3">
                  <c:v>55596.5</c:v>
                </c:pt>
                <c:pt idx="4">
                  <c:v>68328.5</c:v>
                </c:pt>
              </c:numCache>
            </c:numRef>
          </c:val>
        </c:ser>
        <c:dLbls>
          <c:showLegendKey val="0"/>
          <c:showVal val="1"/>
          <c:showCatName val="0"/>
          <c:showSerName val="0"/>
          <c:showPercent val="0"/>
          <c:showBubbleSize val="0"/>
        </c:dLbls>
        <c:gapWidth val="75"/>
        <c:axId val="2124881928"/>
        <c:axId val="2124873720"/>
      </c:barChart>
      <c:catAx>
        <c:axId val="2124881928"/>
        <c:scaling>
          <c:orientation val="minMax"/>
        </c:scaling>
        <c:delete val="0"/>
        <c:axPos val="l"/>
        <c:numFmt formatCode="General" sourceLinked="0"/>
        <c:majorTickMark val="none"/>
        <c:minorTickMark val="none"/>
        <c:tickLblPos val="nextTo"/>
        <c:txPr>
          <a:bodyPr/>
          <a:lstStyle/>
          <a:p>
            <a:pPr>
              <a:defRPr sz="1600" b="1"/>
            </a:pPr>
            <a:endParaRPr lang="en-US"/>
          </a:p>
        </c:txPr>
        <c:crossAx val="2124873720"/>
        <c:crosses val="autoZero"/>
        <c:auto val="1"/>
        <c:lblAlgn val="ctr"/>
        <c:lblOffset val="100"/>
        <c:noMultiLvlLbl val="0"/>
      </c:catAx>
      <c:valAx>
        <c:axId val="2124873720"/>
        <c:scaling>
          <c:orientation val="minMax"/>
        </c:scaling>
        <c:delete val="0"/>
        <c:axPos val="b"/>
        <c:numFmt formatCode="#,##0.0" sourceLinked="0"/>
        <c:majorTickMark val="none"/>
        <c:minorTickMark val="none"/>
        <c:tickLblPos val="nextTo"/>
        <c:crossAx val="2124881928"/>
        <c:crosses val="autoZero"/>
        <c:crossBetween val="between"/>
      </c:valAx>
    </c:plotArea>
    <c:plotVisOnly val="1"/>
    <c:dispBlanksAs val="gap"/>
    <c:showDLblsOverMax val="0"/>
  </c:chart>
  <c:txPr>
    <a:bodyPr/>
    <a:lstStyle/>
    <a:p>
      <a:pPr>
        <a:defRPr sz="900" baseline="0">
          <a:latin typeface="Calibri" panose="020F050202020403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List1!$B$1</c:f>
              <c:strCache>
                <c:ptCount val="1"/>
                <c:pt idx="0">
                  <c:v>Kolona1</c:v>
                </c:pt>
              </c:strCache>
            </c:strRef>
          </c:tx>
          <c:spPr>
            <a:scene3d>
              <a:camera prst="orthographicFront"/>
              <a:lightRig rig="threePt" dir="t">
                <a:rot lat="0" lon="0" rev="1200000"/>
              </a:lightRig>
            </a:scene3d>
            <a:sp3d>
              <a:bevelT w="63500" h="25400"/>
            </a:sp3d>
          </c:spPr>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a:bevelT w="63500" h="25400"/>
              </a:sp3d>
            </c:spPr>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a:bevelT w="63500" h="25400"/>
              </a:sp3d>
            </c:spPr>
          </c:dPt>
          <c:dPt>
            <c:idx val="2"/>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a:bevelT w="63500" h="25400"/>
              </a:sp3d>
            </c:spPr>
          </c:dPt>
          <c:dPt>
            <c:idx val="3"/>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a:bevelT w="63500" h="25400"/>
              </a:sp3d>
            </c:spPr>
          </c:dPt>
          <c:dPt>
            <c:idx val="4"/>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List1!$A$2:$A$6</c:f>
              <c:strCache>
                <c:ptCount val="5"/>
                <c:pt idx="0">
                  <c:v>Arhimed</c:v>
                </c:pt>
                <c:pt idx="1">
                  <c:v>Info biro MNE</c:v>
                </c:pt>
                <c:pt idx="2">
                  <c:v>MINA</c:v>
                </c:pt>
                <c:pt idx="3">
                  <c:v>Press clliping</c:v>
                </c:pt>
                <c:pt idx="4">
                  <c:v>MAMA</c:v>
                </c:pt>
              </c:strCache>
            </c:strRef>
          </c:cat>
          <c:val>
            <c:numRef>
              <c:f>List1!$B$2:$B$6</c:f>
              <c:numCache>
                <c:formatCode>General</c:formatCode>
                <c:ptCount val="5"/>
                <c:pt idx="0">
                  <c:v>68328.5</c:v>
                </c:pt>
                <c:pt idx="1">
                  <c:v>55596.5</c:v>
                </c:pt>
                <c:pt idx="2">
                  <c:v>18447.09999999999</c:v>
                </c:pt>
                <c:pt idx="3">
                  <c:v>8634.1</c:v>
                </c:pt>
                <c:pt idx="4">
                  <c:v>5860.7</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56480847502758"/>
          <c:y val="0.184553348877977"/>
          <c:w val="0.175169462512838"/>
          <c:h val="0.62883140771872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List1!$B$1</c:f>
              <c:strCache>
                <c:ptCount val="1"/>
                <c:pt idx="0">
                  <c:v>Column1</c:v>
                </c:pt>
              </c:strCache>
            </c:strRef>
          </c:tx>
          <c:invertIfNegative val="0"/>
          <c:dLbls>
            <c:numFmt formatCode="#,##0.00" sourceLinked="0"/>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List1!$A$2:$A$15</c:f>
              <c:strCache>
                <c:ptCount val="14"/>
                <c:pt idx="0">
                  <c:v>Vision Team</c:v>
                </c:pt>
                <c:pt idx="1">
                  <c:v>MAPA</c:v>
                </c:pt>
                <c:pt idx="2">
                  <c:v>Metropolis</c:v>
                </c:pt>
                <c:pt idx="3">
                  <c:v>Mappet</c:v>
                </c:pt>
                <c:pt idx="4">
                  <c:v>Dogma</c:v>
                </c:pt>
                <c:pt idx="5">
                  <c:v>Deliart</c:v>
                </c:pt>
                <c:pt idx="6">
                  <c:v>Copy Book</c:v>
                </c:pt>
                <c:pt idx="7">
                  <c:v>Represent communications</c:v>
                </c:pt>
                <c:pt idx="8">
                  <c:v>Amplitudo</c:v>
                </c:pt>
                <c:pt idx="9">
                  <c:v>M.A.C Code</c:v>
                </c:pt>
                <c:pt idx="10">
                  <c:v>Multimedia group</c:v>
                </c:pt>
                <c:pt idx="11">
                  <c:v>DPC</c:v>
                </c:pt>
                <c:pt idx="12">
                  <c:v>MNE event agency</c:v>
                </c:pt>
                <c:pt idx="13">
                  <c:v>Fleka</c:v>
                </c:pt>
              </c:strCache>
            </c:strRef>
          </c:cat>
          <c:val>
            <c:numRef>
              <c:f>List1!$B$2:$B$15</c:f>
              <c:numCache>
                <c:formatCode>General</c:formatCode>
                <c:ptCount val="14"/>
                <c:pt idx="0">
                  <c:v>13666.0</c:v>
                </c:pt>
                <c:pt idx="1">
                  <c:v>14583.6</c:v>
                </c:pt>
                <c:pt idx="2">
                  <c:v>14977.2</c:v>
                </c:pt>
                <c:pt idx="3">
                  <c:v>15000.0</c:v>
                </c:pt>
                <c:pt idx="4">
                  <c:v>15000.0</c:v>
                </c:pt>
                <c:pt idx="5">
                  <c:v>15000.0</c:v>
                </c:pt>
                <c:pt idx="6">
                  <c:v>15950.0</c:v>
                </c:pt>
                <c:pt idx="7">
                  <c:v>17866.7</c:v>
                </c:pt>
                <c:pt idx="8">
                  <c:v>20678.4</c:v>
                </c:pt>
                <c:pt idx="9">
                  <c:v>20859.9</c:v>
                </c:pt>
                <c:pt idx="10">
                  <c:v>26050.0</c:v>
                </c:pt>
                <c:pt idx="11">
                  <c:v>29898.7</c:v>
                </c:pt>
                <c:pt idx="12">
                  <c:v>89999.0</c:v>
                </c:pt>
                <c:pt idx="13">
                  <c:v>247900.0</c:v>
                </c:pt>
              </c:numCache>
            </c:numRef>
          </c:val>
        </c:ser>
        <c:dLbls>
          <c:showLegendKey val="0"/>
          <c:showVal val="1"/>
          <c:showCatName val="0"/>
          <c:showSerName val="0"/>
          <c:showPercent val="0"/>
          <c:showBubbleSize val="0"/>
        </c:dLbls>
        <c:gapWidth val="75"/>
        <c:axId val="2124773528"/>
        <c:axId val="2124765224"/>
      </c:barChart>
      <c:catAx>
        <c:axId val="2124773528"/>
        <c:scaling>
          <c:orientation val="minMax"/>
        </c:scaling>
        <c:delete val="0"/>
        <c:axPos val="l"/>
        <c:numFmt formatCode="General" sourceLinked="0"/>
        <c:majorTickMark val="none"/>
        <c:minorTickMark val="none"/>
        <c:tickLblPos val="nextTo"/>
        <c:txPr>
          <a:bodyPr/>
          <a:lstStyle/>
          <a:p>
            <a:pPr>
              <a:defRPr sz="1400" b="1"/>
            </a:pPr>
            <a:endParaRPr lang="en-US"/>
          </a:p>
        </c:txPr>
        <c:crossAx val="2124765224"/>
        <c:crosses val="autoZero"/>
        <c:auto val="1"/>
        <c:lblAlgn val="ctr"/>
        <c:lblOffset val="100"/>
        <c:noMultiLvlLbl val="0"/>
      </c:catAx>
      <c:valAx>
        <c:axId val="2124765224"/>
        <c:scaling>
          <c:orientation val="minMax"/>
        </c:scaling>
        <c:delete val="0"/>
        <c:axPos val="b"/>
        <c:numFmt formatCode="#,##0.0" sourceLinked="0"/>
        <c:majorTickMark val="none"/>
        <c:minorTickMark val="none"/>
        <c:tickLblPos val="nextTo"/>
        <c:crossAx val="2124773528"/>
        <c:crosses val="autoZero"/>
        <c:crossBetween val="between"/>
      </c:valAx>
    </c:plotArea>
    <c:plotVisOnly val="1"/>
    <c:dispBlanksAs val="gap"/>
    <c:showDLblsOverMax val="0"/>
  </c:chart>
  <c:txPr>
    <a:bodyPr/>
    <a:lstStyle/>
    <a:p>
      <a:pPr>
        <a:defRPr sz="900" baseline="0">
          <a:latin typeface="Calibri" panose="020F050202020403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List1!$B$1</c:f>
              <c:strCache>
                <c:ptCount val="1"/>
                <c:pt idx="0">
                  <c:v>Grupa 1</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Dnevne novine</c:v>
                </c:pt>
                <c:pt idx="1">
                  <c:v>Vijesti</c:v>
                </c:pt>
                <c:pt idx="2">
                  <c:v>Dan</c:v>
                </c:pt>
                <c:pt idx="3">
                  <c:v>Pobjeda</c:v>
                </c:pt>
              </c:strCache>
            </c:strRef>
          </c:cat>
          <c:val>
            <c:numRef>
              <c:f>List1!$B$2:$B$5</c:f>
              <c:numCache>
                <c:formatCode>General</c:formatCode>
                <c:ptCount val="4"/>
                <c:pt idx="0">
                  <c:v>35869.5</c:v>
                </c:pt>
                <c:pt idx="1">
                  <c:v>51977.5</c:v>
                </c:pt>
                <c:pt idx="2">
                  <c:v>106467.0</c:v>
                </c:pt>
                <c:pt idx="3">
                  <c:v>486614.4</c:v>
                </c:pt>
              </c:numCache>
            </c:numRef>
          </c:val>
        </c:ser>
        <c:dLbls>
          <c:showLegendKey val="0"/>
          <c:showVal val="1"/>
          <c:showCatName val="0"/>
          <c:showSerName val="0"/>
          <c:showPercent val="0"/>
          <c:showBubbleSize val="0"/>
        </c:dLbls>
        <c:gapWidth val="75"/>
        <c:axId val="2124710728"/>
        <c:axId val="2124701608"/>
      </c:barChart>
      <c:catAx>
        <c:axId val="2124710728"/>
        <c:scaling>
          <c:orientation val="minMax"/>
        </c:scaling>
        <c:delete val="0"/>
        <c:axPos val="l"/>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endParaRPr lang="en-US"/>
          </a:p>
        </c:txPr>
        <c:crossAx val="2124701608"/>
        <c:crosses val="autoZero"/>
        <c:auto val="1"/>
        <c:lblAlgn val="ctr"/>
        <c:lblOffset val="100"/>
        <c:noMultiLvlLbl val="0"/>
      </c:catAx>
      <c:valAx>
        <c:axId val="2124701608"/>
        <c:scaling>
          <c:orientation val="minMax"/>
        </c:scaling>
        <c:delete val="0"/>
        <c:axPos val="b"/>
        <c:numFmt formatCode="#,##0.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4710728"/>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r>
              <a:rPr lang="sr-Latn-CS" sz="1600"/>
              <a:t> Pobjeda</a:t>
            </a:r>
          </a:p>
        </c:rich>
      </c:tx>
      <c:layout>
        <c:manualLayout>
          <c:xMode val="edge"/>
          <c:yMode val="edge"/>
          <c:x val="0.160880167322835"/>
          <c:y val="0.0147965474722565"/>
        </c:manualLayout>
      </c:layout>
      <c:overlay val="0"/>
      <c:spPr>
        <a:noFill/>
        <a:ln>
          <a:noFill/>
        </a:ln>
        <a:effectLst/>
      </c:spPr>
    </c:title>
    <c:autoTitleDeleted val="0"/>
    <c:plotArea>
      <c:layout>
        <c:manualLayout>
          <c:layoutTarget val="inner"/>
          <c:xMode val="edge"/>
          <c:yMode val="edge"/>
          <c:x val="0.0482126804461942"/>
          <c:y val="0.0621086051050031"/>
          <c:w val="0.375745652887139"/>
          <c:h val="0.360337097197006"/>
        </c:manualLayout>
      </c:layout>
      <c:lineChart>
        <c:grouping val="standard"/>
        <c:varyColors val="0"/>
        <c:ser>
          <c:idx val="0"/>
          <c:order val="0"/>
          <c:tx>
            <c:strRef>
              <c:f>List1!$B$1</c:f>
              <c:strCache>
                <c:ptCount val="1"/>
                <c:pt idx="0">
                  <c:v>Pobjeda</c:v>
                </c:pt>
              </c:strCache>
            </c:strRef>
          </c:tx>
          <c:spPr>
            <a:ln w="44450" cap="rnd" cmpd="sng" algn="ctr">
              <a:solidFill>
                <a:schemeClr val="accent6"/>
              </a:solidFill>
              <a:prstDash val="solid"/>
              <a:round/>
            </a:ln>
            <a:effectLst/>
          </c:spPr>
          <c:marker>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round/>
              </a:ln>
              <a:effectLst>
                <a:outerShdw blurRad="57150" dist="19050" dir="5400000" algn="ctr" rotWithShape="0">
                  <a:srgbClr val="000000">
                    <a:alpha val="63000"/>
                  </a:srgbClr>
                </a:outerShdw>
              </a:effectLst>
            </c:spPr>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2013.0</c:v>
                </c:pt>
                <c:pt idx="1">
                  <c:v>2014.0</c:v>
                </c:pt>
                <c:pt idx="2">
                  <c:v>2015.0</c:v>
                </c:pt>
              </c:numCache>
            </c:numRef>
          </c:cat>
          <c:val>
            <c:numRef>
              <c:f>List1!$B$2:$B$4</c:f>
              <c:numCache>
                <c:formatCode>General</c:formatCode>
                <c:ptCount val="3"/>
                <c:pt idx="0">
                  <c:v>134340.0</c:v>
                </c:pt>
                <c:pt idx="1">
                  <c:v>129010.0</c:v>
                </c:pt>
                <c:pt idx="2">
                  <c:v>223264.4</c:v>
                </c:pt>
              </c:numCache>
            </c:numRef>
          </c:val>
          <c:smooth val="0"/>
        </c:ser>
        <c:dLbls>
          <c:showLegendKey val="0"/>
          <c:showVal val="1"/>
          <c:showCatName val="0"/>
          <c:showSerName val="0"/>
          <c:showPercent val="0"/>
          <c:showBubbleSize val="0"/>
        </c:dLbls>
        <c:marker val="1"/>
        <c:smooth val="0"/>
        <c:axId val="2124650920"/>
        <c:axId val="2124641576"/>
      </c:lineChart>
      <c:catAx>
        <c:axId val="212465092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4641576"/>
        <c:crosses val="autoZero"/>
        <c:auto val="1"/>
        <c:lblAlgn val="ctr"/>
        <c:lblOffset val="100"/>
        <c:noMultiLvlLbl val="0"/>
      </c:catAx>
      <c:valAx>
        <c:axId val="2124641576"/>
        <c:scaling>
          <c:orientation val="minMax"/>
        </c:scaling>
        <c:delete val="0"/>
        <c:axPos val="l"/>
        <c:numFmt formatCode="#,##0.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4650920"/>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r>
              <a:rPr lang="sr-Latn-CS" sz="1600" dirty="0"/>
              <a:t>DAN</a:t>
            </a:r>
          </a:p>
        </c:rich>
      </c:tx>
      <c:layout>
        <c:manualLayout>
          <c:xMode val="edge"/>
          <c:yMode val="edge"/>
          <c:x val="0.490281124497992"/>
          <c:y val="0.0"/>
        </c:manualLayout>
      </c:layout>
      <c:overlay val="0"/>
      <c:spPr>
        <a:noFill/>
        <a:ln>
          <a:noFill/>
        </a:ln>
        <a:effectLst/>
      </c:spPr>
    </c:title>
    <c:autoTitleDeleted val="0"/>
    <c:plotArea>
      <c:layout>
        <c:manualLayout>
          <c:layoutTarget val="inner"/>
          <c:xMode val="edge"/>
          <c:yMode val="edge"/>
          <c:x val="0.123291275337571"/>
          <c:y val="0.185646999604501"/>
          <c:w val="0.867529149217794"/>
          <c:h val="0.656722635697935"/>
        </c:manualLayout>
      </c:layout>
      <c:lineChart>
        <c:grouping val="standard"/>
        <c:varyColors val="0"/>
        <c:ser>
          <c:idx val="0"/>
          <c:order val="0"/>
          <c:tx>
            <c:strRef>
              <c:f>List1!$B$1</c:f>
              <c:strCache>
                <c:ptCount val="1"/>
                <c:pt idx="0">
                  <c:v>DAN</c:v>
                </c:pt>
              </c:strCache>
            </c:strRef>
          </c:tx>
          <c:spPr>
            <a:ln w="44450" cap="rnd" cmpd="sng" algn="ctr">
              <a:solidFill>
                <a:schemeClr val="accent6"/>
              </a:solidFill>
              <a:prstDash val="solid"/>
              <a:round/>
            </a:ln>
            <a:effectLst/>
          </c:spPr>
          <c:marker>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round/>
              </a:ln>
              <a:effectLst>
                <a:outerShdw blurRad="57150" dist="19050" dir="5400000" algn="ctr" rotWithShape="0">
                  <a:srgbClr val="000000">
                    <a:alpha val="63000"/>
                  </a:srgbClr>
                </a:outerShdw>
              </a:effectLst>
            </c:spPr>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2013.0</c:v>
                </c:pt>
                <c:pt idx="1">
                  <c:v>2014.0</c:v>
                </c:pt>
                <c:pt idx="2">
                  <c:v>2015.0</c:v>
                </c:pt>
              </c:numCache>
            </c:numRef>
          </c:cat>
          <c:val>
            <c:numRef>
              <c:f>List1!$B$2:$B$4</c:f>
              <c:numCache>
                <c:formatCode>General</c:formatCode>
                <c:ptCount val="3"/>
                <c:pt idx="0">
                  <c:v>47259.0</c:v>
                </c:pt>
                <c:pt idx="1">
                  <c:v>44445.0</c:v>
                </c:pt>
                <c:pt idx="2">
                  <c:v>14763.0</c:v>
                </c:pt>
              </c:numCache>
            </c:numRef>
          </c:val>
          <c:smooth val="0"/>
        </c:ser>
        <c:dLbls>
          <c:showLegendKey val="0"/>
          <c:showVal val="1"/>
          <c:showCatName val="0"/>
          <c:showSerName val="0"/>
          <c:showPercent val="0"/>
          <c:showBubbleSize val="0"/>
        </c:dLbls>
        <c:marker val="1"/>
        <c:smooth val="0"/>
        <c:axId val="2128430344"/>
        <c:axId val="2128440088"/>
      </c:lineChart>
      <c:catAx>
        <c:axId val="2128430344"/>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8440088"/>
        <c:crosses val="autoZero"/>
        <c:auto val="1"/>
        <c:lblAlgn val="ctr"/>
        <c:lblOffset val="100"/>
        <c:noMultiLvlLbl val="0"/>
      </c:catAx>
      <c:valAx>
        <c:axId val="2128440088"/>
        <c:scaling>
          <c:orientation val="minMax"/>
        </c:scaling>
        <c:delete val="0"/>
        <c:axPos val="l"/>
        <c:numFmt formatCode="#,##0.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843034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r>
              <a:rPr lang="sr-Latn-CS" sz="1600"/>
              <a:t> ND Vijesti</a:t>
            </a:r>
          </a:p>
        </c:rich>
      </c:tx>
      <c:layout/>
      <c:overlay val="0"/>
      <c:spPr>
        <a:noFill/>
        <a:ln>
          <a:noFill/>
        </a:ln>
        <a:effectLst/>
      </c:spPr>
    </c:title>
    <c:autoTitleDeleted val="0"/>
    <c:plotArea>
      <c:layout/>
      <c:lineChart>
        <c:grouping val="standard"/>
        <c:varyColors val="0"/>
        <c:ser>
          <c:idx val="0"/>
          <c:order val="0"/>
          <c:tx>
            <c:strRef>
              <c:f>List1!$B$1</c:f>
              <c:strCache>
                <c:ptCount val="1"/>
                <c:pt idx="0">
                  <c:v>ND Vijesti</c:v>
                </c:pt>
              </c:strCache>
            </c:strRef>
          </c:tx>
          <c:spPr>
            <a:ln w="44450" cap="rnd" cmpd="sng" algn="ctr">
              <a:solidFill>
                <a:schemeClr val="accent6"/>
              </a:solidFill>
              <a:prstDash val="solid"/>
              <a:round/>
            </a:ln>
            <a:effectLst/>
          </c:spPr>
          <c:marker>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round/>
              </a:ln>
              <a:effectLst>
                <a:outerShdw blurRad="57150" dist="19050" dir="5400000" algn="ctr" rotWithShape="0">
                  <a:srgbClr val="000000">
                    <a:alpha val="63000"/>
                  </a:srgbClr>
                </a:outerShdw>
              </a:effectLst>
            </c:spPr>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2013.0</c:v>
                </c:pt>
                <c:pt idx="1">
                  <c:v>2014.0</c:v>
                </c:pt>
                <c:pt idx="2">
                  <c:v>2015.0</c:v>
                </c:pt>
              </c:numCache>
            </c:numRef>
          </c:cat>
          <c:val>
            <c:numRef>
              <c:f>List1!$B$2:$B$4</c:f>
              <c:numCache>
                <c:formatCode>General</c:formatCode>
                <c:ptCount val="3"/>
                <c:pt idx="0">
                  <c:v>19274.0</c:v>
                </c:pt>
                <c:pt idx="1">
                  <c:v>19681.0</c:v>
                </c:pt>
                <c:pt idx="2">
                  <c:v>13021.8</c:v>
                </c:pt>
              </c:numCache>
            </c:numRef>
          </c:val>
          <c:smooth val="0"/>
        </c:ser>
        <c:dLbls>
          <c:showLegendKey val="0"/>
          <c:showVal val="1"/>
          <c:showCatName val="0"/>
          <c:showSerName val="0"/>
          <c:showPercent val="0"/>
          <c:showBubbleSize val="0"/>
        </c:dLbls>
        <c:marker val="1"/>
        <c:smooth val="0"/>
        <c:axId val="2128478728"/>
        <c:axId val="2128488456"/>
      </c:lineChart>
      <c:catAx>
        <c:axId val="2128478728"/>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8488456"/>
        <c:crosses val="autoZero"/>
        <c:auto val="1"/>
        <c:lblAlgn val="ctr"/>
        <c:lblOffset val="100"/>
        <c:noMultiLvlLbl val="0"/>
      </c:catAx>
      <c:valAx>
        <c:axId val="2128488456"/>
        <c:scaling>
          <c:orientation val="minMax"/>
        </c:scaling>
        <c:delete val="0"/>
        <c:axPos val="l"/>
        <c:numFmt formatCode="#,##0.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8478728"/>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r>
              <a:rPr lang="sr-Latn-CS" sz="1600"/>
              <a:t>Dnevne novine</a:t>
            </a:r>
          </a:p>
        </c:rich>
      </c:tx>
      <c:layout/>
      <c:overlay val="0"/>
      <c:spPr>
        <a:noFill/>
        <a:ln>
          <a:noFill/>
        </a:ln>
        <a:effectLst/>
      </c:spPr>
    </c:title>
    <c:autoTitleDeleted val="0"/>
    <c:plotArea>
      <c:layout/>
      <c:lineChart>
        <c:grouping val="standard"/>
        <c:varyColors val="0"/>
        <c:ser>
          <c:idx val="0"/>
          <c:order val="0"/>
          <c:tx>
            <c:strRef>
              <c:f>List1!$B$1</c:f>
              <c:strCache>
                <c:ptCount val="1"/>
                <c:pt idx="0">
                  <c:v>DAN</c:v>
                </c:pt>
              </c:strCache>
            </c:strRef>
          </c:tx>
          <c:spPr>
            <a:ln w="44450" cap="rnd" cmpd="sng" algn="ctr">
              <a:solidFill>
                <a:schemeClr val="accent6"/>
              </a:solidFill>
              <a:prstDash val="solid"/>
              <a:round/>
            </a:ln>
            <a:effectLst/>
          </c:spPr>
          <c:marker>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round/>
              </a:ln>
              <a:effectLst>
                <a:outerShdw blurRad="57150" dist="19050" dir="5400000" algn="ctr" rotWithShape="0">
                  <a:srgbClr val="000000">
                    <a:alpha val="63000"/>
                  </a:srgbClr>
                </a:outerShdw>
              </a:effectLst>
            </c:spPr>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2013.0</c:v>
                </c:pt>
                <c:pt idx="1">
                  <c:v>2014.0</c:v>
                </c:pt>
                <c:pt idx="2">
                  <c:v>2015.0</c:v>
                </c:pt>
              </c:numCache>
            </c:numRef>
          </c:cat>
          <c:val>
            <c:numRef>
              <c:f>List1!$B$2:$B$4</c:f>
              <c:numCache>
                <c:formatCode>General</c:formatCode>
                <c:ptCount val="3"/>
                <c:pt idx="0">
                  <c:v>11110.0</c:v>
                </c:pt>
                <c:pt idx="1">
                  <c:v>9806.9</c:v>
                </c:pt>
                <c:pt idx="2">
                  <c:v>14952.6</c:v>
                </c:pt>
              </c:numCache>
            </c:numRef>
          </c:val>
          <c:smooth val="0"/>
        </c:ser>
        <c:dLbls>
          <c:showLegendKey val="0"/>
          <c:showVal val="1"/>
          <c:showCatName val="0"/>
          <c:showSerName val="0"/>
          <c:showPercent val="0"/>
          <c:showBubbleSize val="0"/>
        </c:dLbls>
        <c:marker val="1"/>
        <c:smooth val="0"/>
        <c:axId val="2128527336"/>
        <c:axId val="2128537096"/>
      </c:lineChart>
      <c:catAx>
        <c:axId val="212852733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8537096"/>
        <c:crosses val="autoZero"/>
        <c:auto val="1"/>
        <c:lblAlgn val="ctr"/>
        <c:lblOffset val="100"/>
        <c:noMultiLvlLbl val="0"/>
      </c:catAx>
      <c:valAx>
        <c:axId val="2128537096"/>
        <c:scaling>
          <c:orientation val="minMax"/>
        </c:scaling>
        <c:delete val="0"/>
        <c:axPos val="l"/>
        <c:numFmt formatCode="#,##0.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8527336"/>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7753948075419"/>
          <c:y val="0.0202183582693085"/>
          <c:w val="0.578850659321868"/>
          <c:h val="0.885975464146642"/>
        </c:manualLayout>
      </c:layout>
      <c:barChart>
        <c:barDir val="bar"/>
        <c:grouping val="clustered"/>
        <c:varyColors val="0"/>
        <c:ser>
          <c:idx val="0"/>
          <c:order val="0"/>
          <c:tx>
            <c:strRef>
              <c:f>List1!$B$1</c:f>
              <c:strCache>
                <c:ptCount val="1"/>
                <c:pt idx="0">
                  <c:v>Grupa 1</c:v>
                </c:pt>
              </c:strCache>
            </c:strRef>
          </c:tx>
          <c:invertIfNegative val="0"/>
          <c:dLbls>
            <c:numFmt formatCode="#,##0.00" sourceLinked="0"/>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List1!$A$2:$A$9</c:f>
              <c:strCache>
                <c:ptCount val="8"/>
                <c:pt idx="0">
                  <c:v>Agencies for research</c:v>
                </c:pt>
                <c:pt idx="1">
                  <c:v>Regional media</c:v>
                </c:pt>
                <c:pt idx="2">
                  <c:v>Portals</c:v>
                </c:pt>
                <c:pt idx="3">
                  <c:v>Radio</c:v>
                </c:pt>
                <c:pt idx="4">
                  <c:v>Informative agencies and services</c:v>
                </c:pt>
                <c:pt idx="5">
                  <c:v>Print media</c:v>
                </c:pt>
                <c:pt idx="6">
                  <c:v>Televisions</c:v>
                </c:pt>
                <c:pt idx="7">
                  <c:v>Marketing agencies</c:v>
                </c:pt>
              </c:strCache>
            </c:strRef>
          </c:cat>
          <c:val>
            <c:numRef>
              <c:f>List1!$B$2:$B$9</c:f>
              <c:numCache>
                <c:formatCode>General</c:formatCode>
                <c:ptCount val="8"/>
                <c:pt idx="0">
                  <c:v>35990.7</c:v>
                </c:pt>
                <c:pt idx="1">
                  <c:v>58827.4</c:v>
                </c:pt>
                <c:pt idx="2">
                  <c:v>89810.3</c:v>
                </c:pt>
                <c:pt idx="3">
                  <c:v>91124.1</c:v>
                </c:pt>
                <c:pt idx="4">
                  <c:v>176377.5</c:v>
                </c:pt>
                <c:pt idx="5">
                  <c:v>217711.7</c:v>
                </c:pt>
                <c:pt idx="6">
                  <c:v>365653.2</c:v>
                </c:pt>
                <c:pt idx="7">
                  <c:v>683001.5</c:v>
                </c:pt>
              </c:numCache>
            </c:numRef>
          </c:val>
        </c:ser>
        <c:dLbls>
          <c:showLegendKey val="0"/>
          <c:showVal val="1"/>
          <c:showCatName val="0"/>
          <c:showSerName val="0"/>
          <c:showPercent val="0"/>
          <c:showBubbleSize val="0"/>
        </c:dLbls>
        <c:gapWidth val="75"/>
        <c:axId val="2126580856"/>
        <c:axId val="2126572584"/>
      </c:barChart>
      <c:catAx>
        <c:axId val="2126580856"/>
        <c:scaling>
          <c:orientation val="minMax"/>
        </c:scaling>
        <c:delete val="0"/>
        <c:axPos val="l"/>
        <c:numFmt formatCode="General" sourceLinked="0"/>
        <c:majorTickMark val="none"/>
        <c:minorTickMark val="none"/>
        <c:tickLblPos val="nextTo"/>
        <c:txPr>
          <a:bodyPr/>
          <a:lstStyle/>
          <a:p>
            <a:pPr>
              <a:defRPr sz="1800" b="1"/>
            </a:pPr>
            <a:endParaRPr lang="en-US"/>
          </a:p>
        </c:txPr>
        <c:crossAx val="2126572584"/>
        <c:crosses val="autoZero"/>
        <c:auto val="1"/>
        <c:lblAlgn val="ctr"/>
        <c:lblOffset val="100"/>
        <c:noMultiLvlLbl val="0"/>
      </c:catAx>
      <c:valAx>
        <c:axId val="2126572584"/>
        <c:scaling>
          <c:orientation val="minMax"/>
        </c:scaling>
        <c:delete val="0"/>
        <c:axPos val="b"/>
        <c:numFmt formatCode="#,##0.0" sourceLinked="0"/>
        <c:majorTickMark val="none"/>
        <c:minorTickMark val="none"/>
        <c:tickLblPos val="nextTo"/>
        <c:crossAx val="2126580856"/>
        <c:crosses val="autoZero"/>
        <c:crossBetween val="between"/>
      </c:valAx>
    </c:plotArea>
    <c:plotVisOnly val="1"/>
    <c:dispBlanksAs val="gap"/>
    <c:showDLblsOverMax val="0"/>
  </c:chart>
  <c:txPr>
    <a:bodyPr/>
    <a:lstStyle/>
    <a:p>
      <a:pPr>
        <a:defRPr sz="900" baseline="0">
          <a:latin typeface="Calibri" panose="020F050202020403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List1!$B$1</c:f>
              <c:strCache>
                <c:ptCount val="1"/>
                <c:pt idx="0">
                  <c:v>Televizije</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Atlas TV</c:v>
                </c:pt>
                <c:pt idx="1">
                  <c:v>Pink M</c:v>
                </c:pt>
                <c:pt idx="2">
                  <c:v>Prva TV</c:v>
                </c:pt>
                <c:pt idx="3">
                  <c:v>Vijesti</c:v>
                </c:pt>
                <c:pt idx="4">
                  <c:v>RTCG</c:v>
                </c:pt>
              </c:strCache>
            </c:strRef>
          </c:cat>
          <c:val>
            <c:numRef>
              <c:f>List1!$B$2:$B$6</c:f>
              <c:numCache>
                <c:formatCode>General</c:formatCode>
                <c:ptCount val="5"/>
                <c:pt idx="0">
                  <c:v>30354.4</c:v>
                </c:pt>
                <c:pt idx="1">
                  <c:v>30444.5</c:v>
                </c:pt>
                <c:pt idx="2">
                  <c:v>36772.7</c:v>
                </c:pt>
                <c:pt idx="3">
                  <c:v>148694.5</c:v>
                </c:pt>
                <c:pt idx="4">
                  <c:v>387435.7</c:v>
                </c:pt>
              </c:numCache>
            </c:numRef>
          </c:val>
        </c:ser>
        <c:dLbls>
          <c:showLegendKey val="0"/>
          <c:showVal val="1"/>
          <c:showCatName val="0"/>
          <c:showSerName val="0"/>
          <c:showPercent val="0"/>
          <c:showBubbleSize val="0"/>
        </c:dLbls>
        <c:gapWidth val="75"/>
        <c:axId val="2128051384"/>
        <c:axId val="2128042072"/>
      </c:barChart>
      <c:catAx>
        <c:axId val="2128051384"/>
        <c:scaling>
          <c:orientation val="minMax"/>
        </c:scaling>
        <c:delete val="0"/>
        <c:axPos val="l"/>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endParaRPr lang="en-US"/>
          </a:p>
        </c:txPr>
        <c:crossAx val="2128042072"/>
        <c:crosses val="autoZero"/>
        <c:auto val="1"/>
        <c:lblAlgn val="ctr"/>
        <c:lblOffset val="100"/>
        <c:noMultiLvlLbl val="0"/>
      </c:catAx>
      <c:valAx>
        <c:axId val="2128042072"/>
        <c:scaling>
          <c:orientation val="minMax"/>
        </c:scaling>
        <c:delete val="0"/>
        <c:axPos val="b"/>
        <c:numFmt formatCode="#,##0.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805138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r>
              <a:rPr lang="sr-Latn-CS" sz="1600"/>
              <a:t>RTCG</a:t>
            </a:r>
          </a:p>
        </c:rich>
      </c:tx>
      <c:layout/>
      <c:overlay val="0"/>
      <c:spPr>
        <a:noFill/>
        <a:ln>
          <a:noFill/>
        </a:ln>
        <a:effectLst/>
      </c:spPr>
    </c:title>
    <c:autoTitleDeleted val="0"/>
    <c:plotArea>
      <c:layout/>
      <c:lineChart>
        <c:grouping val="standard"/>
        <c:varyColors val="0"/>
        <c:ser>
          <c:idx val="0"/>
          <c:order val="0"/>
          <c:tx>
            <c:strRef>
              <c:f>List1!$B$1</c:f>
              <c:strCache>
                <c:ptCount val="1"/>
                <c:pt idx="0">
                  <c:v>Pobjeda</c:v>
                </c:pt>
              </c:strCache>
            </c:strRef>
          </c:tx>
          <c:spPr>
            <a:ln w="44450" cap="rnd" cmpd="sng" algn="ctr">
              <a:solidFill>
                <a:schemeClr val="accent6"/>
              </a:solidFill>
              <a:prstDash val="solid"/>
              <a:round/>
            </a:ln>
            <a:effectLst/>
          </c:spPr>
          <c:marker>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round/>
              </a:ln>
              <a:effectLst>
                <a:outerShdw blurRad="57150" dist="19050" dir="5400000" algn="ctr" rotWithShape="0">
                  <a:srgbClr val="000000">
                    <a:alpha val="63000"/>
                  </a:srgbClr>
                </a:outerShdw>
              </a:effectLst>
            </c:spPr>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2013.0</c:v>
                </c:pt>
                <c:pt idx="1">
                  <c:v>2014.0</c:v>
                </c:pt>
                <c:pt idx="2">
                  <c:v>2015.0</c:v>
                </c:pt>
              </c:numCache>
            </c:numRef>
          </c:cat>
          <c:val>
            <c:numRef>
              <c:f>List1!$B$2:$B$4</c:f>
              <c:numCache>
                <c:formatCode>General</c:formatCode>
                <c:ptCount val="3"/>
                <c:pt idx="0">
                  <c:v>74511.0</c:v>
                </c:pt>
                <c:pt idx="1">
                  <c:v>146332.0</c:v>
                </c:pt>
                <c:pt idx="2">
                  <c:v>166592.7</c:v>
                </c:pt>
              </c:numCache>
            </c:numRef>
          </c:val>
          <c:smooth val="0"/>
        </c:ser>
        <c:dLbls>
          <c:showLegendKey val="0"/>
          <c:showVal val="1"/>
          <c:showCatName val="0"/>
          <c:showSerName val="0"/>
          <c:showPercent val="0"/>
          <c:showBubbleSize val="0"/>
        </c:dLbls>
        <c:marker val="1"/>
        <c:smooth val="0"/>
        <c:axId val="2127991224"/>
        <c:axId val="2127981688"/>
      </c:lineChart>
      <c:catAx>
        <c:axId val="2127991224"/>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7981688"/>
        <c:crosses val="autoZero"/>
        <c:auto val="1"/>
        <c:lblAlgn val="ctr"/>
        <c:lblOffset val="100"/>
        <c:noMultiLvlLbl val="0"/>
      </c:catAx>
      <c:valAx>
        <c:axId val="2127981688"/>
        <c:scaling>
          <c:orientation val="minMax"/>
        </c:scaling>
        <c:delete val="0"/>
        <c:axPos val="l"/>
        <c:numFmt formatCode="#,##0.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799122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r>
              <a:rPr lang="sr-Latn-CS" sz="1600"/>
              <a:t>Vijesti</a:t>
            </a:r>
          </a:p>
        </c:rich>
      </c:tx>
      <c:layout/>
      <c:overlay val="0"/>
      <c:spPr>
        <a:noFill/>
        <a:ln>
          <a:noFill/>
        </a:ln>
        <a:effectLst/>
      </c:spPr>
    </c:title>
    <c:autoTitleDeleted val="0"/>
    <c:plotArea>
      <c:layout>
        <c:manualLayout>
          <c:layoutTarget val="inner"/>
          <c:xMode val="edge"/>
          <c:yMode val="edge"/>
          <c:x val="0.10631211200989"/>
          <c:y val="0.236352765321375"/>
          <c:w val="0.868659446579417"/>
          <c:h val="0.624943092875722"/>
        </c:manualLayout>
      </c:layout>
      <c:lineChart>
        <c:grouping val="standard"/>
        <c:varyColors val="0"/>
        <c:ser>
          <c:idx val="0"/>
          <c:order val="0"/>
          <c:tx>
            <c:strRef>
              <c:f>List1!$B$1</c:f>
              <c:strCache>
                <c:ptCount val="1"/>
                <c:pt idx="0">
                  <c:v>Pobjeda</c:v>
                </c:pt>
              </c:strCache>
            </c:strRef>
          </c:tx>
          <c:spPr>
            <a:ln w="44450" cap="rnd" cmpd="sng" algn="ctr">
              <a:solidFill>
                <a:schemeClr val="accent6"/>
              </a:solidFill>
              <a:prstDash val="solid"/>
              <a:round/>
            </a:ln>
            <a:effectLst/>
          </c:spPr>
          <c:marker>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round/>
              </a:ln>
              <a:effectLst>
                <a:outerShdw blurRad="57150" dist="19050" dir="5400000" algn="ctr" rotWithShape="0">
                  <a:srgbClr val="000000">
                    <a:alpha val="63000"/>
                  </a:srgbClr>
                </a:outerShdw>
              </a:effectLst>
            </c:spPr>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2013.0</c:v>
                </c:pt>
                <c:pt idx="1">
                  <c:v>2014.0</c:v>
                </c:pt>
                <c:pt idx="2">
                  <c:v>2015.0</c:v>
                </c:pt>
              </c:numCache>
            </c:numRef>
          </c:cat>
          <c:val>
            <c:numRef>
              <c:f>List1!$B$2:$B$4</c:f>
              <c:numCache>
                <c:formatCode>General</c:formatCode>
                <c:ptCount val="3"/>
                <c:pt idx="0">
                  <c:v>36279.0</c:v>
                </c:pt>
                <c:pt idx="1">
                  <c:v>54178.4</c:v>
                </c:pt>
                <c:pt idx="2">
                  <c:v>58237.5</c:v>
                </c:pt>
              </c:numCache>
            </c:numRef>
          </c:val>
          <c:smooth val="0"/>
        </c:ser>
        <c:dLbls>
          <c:showLegendKey val="0"/>
          <c:showVal val="1"/>
          <c:showCatName val="0"/>
          <c:showSerName val="0"/>
          <c:showPercent val="0"/>
          <c:showBubbleSize val="0"/>
        </c:dLbls>
        <c:marker val="1"/>
        <c:smooth val="0"/>
        <c:axId val="2127942360"/>
        <c:axId val="2127932824"/>
      </c:lineChart>
      <c:catAx>
        <c:axId val="212794236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7932824"/>
        <c:crosses val="autoZero"/>
        <c:auto val="1"/>
        <c:lblAlgn val="ctr"/>
        <c:lblOffset val="100"/>
        <c:noMultiLvlLbl val="0"/>
      </c:catAx>
      <c:valAx>
        <c:axId val="2127932824"/>
        <c:scaling>
          <c:orientation val="minMax"/>
        </c:scaling>
        <c:delete val="0"/>
        <c:axPos val="l"/>
        <c:numFmt formatCode="#,##0.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7942360"/>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r>
              <a:rPr lang="sr-Latn-CS" sz="1600"/>
              <a:t>PRVA TV</a:t>
            </a:r>
          </a:p>
        </c:rich>
      </c:tx>
      <c:layout/>
      <c:overlay val="0"/>
      <c:spPr>
        <a:noFill/>
        <a:ln>
          <a:noFill/>
        </a:ln>
        <a:effectLst/>
      </c:spPr>
    </c:title>
    <c:autoTitleDeleted val="0"/>
    <c:plotArea>
      <c:layout>
        <c:manualLayout>
          <c:layoutTarget val="inner"/>
          <c:xMode val="edge"/>
          <c:yMode val="edge"/>
          <c:x val="0.113072810557483"/>
          <c:y val="0.130454044635343"/>
          <c:w val="0.862674075122155"/>
          <c:h val="0.764135925176263"/>
        </c:manualLayout>
      </c:layout>
      <c:lineChart>
        <c:grouping val="standard"/>
        <c:varyColors val="0"/>
        <c:ser>
          <c:idx val="0"/>
          <c:order val="0"/>
          <c:tx>
            <c:strRef>
              <c:f>List1!$B$1</c:f>
              <c:strCache>
                <c:ptCount val="1"/>
                <c:pt idx="0">
                  <c:v>Pobjeda</c:v>
                </c:pt>
              </c:strCache>
            </c:strRef>
          </c:tx>
          <c:spPr>
            <a:ln w="44450" cap="rnd" cmpd="sng" algn="ctr">
              <a:solidFill>
                <a:schemeClr val="accent6"/>
              </a:solidFill>
              <a:prstDash val="solid"/>
              <a:round/>
            </a:ln>
            <a:effectLst/>
          </c:spPr>
          <c:marker>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round/>
              </a:ln>
              <a:effectLst>
                <a:outerShdw blurRad="57150" dist="19050" dir="5400000" algn="ctr" rotWithShape="0">
                  <a:srgbClr val="000000">
                    <a:alpha val="63000"/>
                  </a:srgbClr>
                </a:outerShdw>
              </a:effectLst>
            </c:spPr>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2013.0</c:v>
                </c:pt>
                <c:pt idx="1">
                  <c:v>2014.0</c:v>
                </c:pt>
                <c:pt idx="2">
                  <c:v>2015.0</c:v>
                </c:pt>
              </c:numCache>
            </c:numRef>
          </c:cat>
          <c:val>
            <c:numRef>
              <c:f>List1!$B$2:$B$4</c:f>
              <c:numCache>
                <c:formatCode>General</c:formatCode>
                <c:ptCount val="3"/>
                <c:pt idx="0">
                  <c:v>5545.0</c:v>
                </c:pt>
                <c:pt idx="1">
                  <c:v>11596.2</c:v>
                </c:pt>
                <c:pt idx="2">
                  <c:v>19631.5</c:v>
                </c:pt>
              </c:numCache>
            </c:numRef>
          </c:val>
          <c:smooth val="0"/>
        </c:ser>
        <c:dLbls>
          <c:showLegendKey val="0"/>
          <c:showVal val="1"/>
          <c:showCatName val="0"/>
          <c:showSerName val="0"/>
          <c:showPercent val="0"/>
          <c:showBubbleSize val="0"/>
        </c:dLbls>
        <c:marker val="1"/>
        <c:smooth val="0"/>
        <c:axId val="2127888040"/>
        <c:axId val="2127878504"/>
      </c:lineChart>
      <c:catAx>
        <c:axId val="212788804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7878504"/>
        <c:crosses val="autoZero"/>
        <c:auto val="1"/>
        <c:lblAlgn val="ctr"/>
        <c:lblOffset val="100"/>
        <c:noMultiLvlLbl val="0"/>
      </c:catAx>
      <c:valAx>
        <c:axId val="2127878504"/>
        <c:scaling>
          <c:orientation val="minMax"/>
        </c:scaling>
        <c:delete val="0"/>
        <c:axPos val="l"/>
        <c:numFmt formatCode="#,##0.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7888040"/>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r>
              <a:rPr lang="sr-Latn-CS" sz="1600"/>
              <a:t>ATLAS</a:t>
            </a:r>
          </a:p>
        </c:rich>
      </c:tx>
      <c:layout/>
      <c:overlay val="0"/>
      <c:spPr>
        <a:noFill/>
        <a:ln>
          <a:noFill/>
        </a:ln>
        <a:effectLst/>
      </c:spPr>
    </c:title>
    <c:autoTitleDeleted val="0"/>
    <c:plotArea>
      <c:layout/>
      <c:lineChart>
        <c:grouping val="standard"/>
        <c:varyColors val="0"/>
        <c:ser>
          <c:idx val="0"/>
          <c:order val="0"/>
          <c:tx>
            <c:strRef>
              <c:f>List1!$B$1</c:f>
              <c:strCache>
                <c:ptCount val="1"/>
                <c:pt idx="0">
                  <c:v>Pobjeda</c:v>
                </c:pt>
              </c:strCache>
            </c:strRef>
          </c:tx>
          <c:spPr>
            <a:ln w="44450" cap="rnd" cmpd="sng" algn="ctr">
              <a:solidFill>
                <a:schemeClr val="accent6"/>
              </a:solidFill>
              <a:prstDash val="solid"/>
              <a:round/>
            </a:ln>
            <a:effectLst/>
          </c:spPr>
          <c:marker>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round/>
              </a:ln>
              <a:effectLst>
                <a:outerShdw blurRad="57150" dist="19050" dir="5400000" algn="ctr" rotWithShape="0">
                  <a:srgbClr val="000000">
                    <a:alpha val="63000"/>
                  </a:srgbClr>
                </a:outerShdw>
              </a:effectLst>
            </c:spPr>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2013.0</c:v>
                </c:pt>
                <c:pt idx="1">
                  <c:v>2014.0</c:v>
                </c:pt>
                <c:pt idx="2">
                  <c:v>2015.0</c:v>
                </c:pt>
              </c:numCache>
            </c:numRef>
          </c:cat>
          <c:val>
            <c:numRef>
              <c:f>List1!$B$2:$B$4</c:f>
              <c:numCache>
                <c:formatCode>General</c:formatCode>
                <c:ptCount val="3"/>
                <c:pt idx="0">
                  <c:v>3668.0</c:v>
                </c:pt>
                <c:pt idx="1">
                  <c:v>10429.0</c:v>
                </c:pt>
                <c:pt idx="2">
                  <c:v>16257.4</c:v>
                </c:pt>
              </c:numCache>
            </c:numRef>
          </c:val>
          <c:smooth val="0"/>
        </c:ser>
        <c:dLbls>
          <c:showLegendKey val="0"/>
          <c:showVal val="1"/>
          <c:showCatName val="0"/>
          <c:showSerName val="0"/>
          <c:showPercent val="0"/>
          <c:showBubbleSize val="0"/>
        </c:dLbls>
        <c:marker val="1"/>
        <c:smooth val="0"/>
        <c:axId val="2127839320"/>
        <c:axId val="2127829832"/>
      </c:lineChart>
      <c:catAx>
        <c:axId val="212783932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7829832"/>
        <c:crosses val="autoZero"/>
        <c:auto val="1"/>
        <c:lblAlgn val="ctr"/>
        <c:lblOffset val="100"/>
        <c:noMultiLvlLbl val="0"/>
      </c:catAx>
      <c:valAx>
        <c:axId val="2127829832"/>
        <c:scaling>
          <c:orientation val="minMax"/>
        </c:scaling>
        <c:delete val="0"/>
        <c:axPos val="l"/>
        <c:numFmt formatCode="#,##0.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7839320"/>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97953576115485"/>
          <c:y val="0.0"/>
          <c:w val="0.864561433727034"/>
          <c:h val="0.908243270536557"/>
        </c:manualLayout>
      </c:layout>
      <c:barChart>
        <c:barDir val="bar"/>
        <c:grouping val="clustered"/>
        <c:varyColors val="0"/>
        <c:ser>
          <c:idx val="0"/>
          <c:order val="0"/>
          <c:tx>
            <c:strRef>
              <c:f>List1!$B$1</c:f>
              <c:strCache>
                <c:ptCount val="1"/>
                <c:pt idx="0">
                  <c:v>Televizije</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RTCG portal</c:v>
                </c:pt>
                <c:pt idx="1">
                  <c:v>CDM</c:v>
                </c:pt>
                <c:pt idx="2">
                  <c:v>Vijesti</c:v>
                </c:pt>
                <c:pt idx="3">
                  <c:v>Analitika</c:v>
                </c:pt>
              </c:strCache>
            </c:strRef>
          </c:cat>
          <c:val>
            <c:numRef>
              <c:f>List1!$B$2:$B$5</c:f>
              <c:numCache>
                <c:formatCode>General</c:formatCode>
                <c:ptCount val="4"/>
                <c:pt idx="0">
                  <c:v>10200.0</c:v>
                </c:pt>
                <c:pt idx="1">
                  <c:v>15470.5</c:v>
                </c:pt>
                <c:pt idx="2">
                  <c:v>15552.0</c:v>
                </c:pt>
                <c:pt idx="3">
                  <c:v>183893.8</c:v>
                </c:pt>
              </c:numCache>
            </c:numRef>
          </c:val>
        </c:ser>
        <c:dLbls>
          <c:showLegendKey val="0"/>
          <c:showVal val="1"/>
          <c:showCatName val="0"/>
          <c:showSerName val="0"/>
          <c:showPercent val="0"/>
          <c:showBubbleSize val="0"/>
        </c:dLbls>
        <c:gapWidth val="75"/>
        <c:axId val="2127786312"/>
        <c:axId val="2127777000"/>
      </c:barChart>
      <c:catAx>
        <c:axId val="2127786312"/>
        <c:scaling>
          <c:orientation val="minMax"/>
        </c:scaling>
        <c:delete val="0"/>
        <c:axPos val="l"/>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endParaRPr lang="en-US"/>
          </a:p>
        </c:txPr>
        <c:crossAx val="2127777000"/>
        <c:crosses val="autoZero"/>
        <c:auto val="1"/>
        <c:lblAlgn val="ctr"/>
        <c:lblOffset val="100"/>
        <c:noMultiLvlLbl val="0"/>
      </c:catAx>
      <c:valAx>
        <c:axId val="2127777000"/>
        <c:scaling>
          <c:orientation val="minMax"/>
        </c:scaling>
        <c:delete val="0"/>
        <c:axPos val="b"/>
        <c:numFmt formatCode="#,##0.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77863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r>
              <a:rPr lang="sr-Latn-CS" sz="1600"/>
              <a:t>Analitika</a:t>
            </a:r>
          </a:p>
        </c:rich>
      </c:tx>
      <c:layout/>
      <c:overlay val="0"/>
      <c:spPr>
        <a:noFill/>
        <a:ln>
          <a:noFill/>
        </a:ln>
        <a:effectLst/>
      </c:spPr>
    </c:title>
    <c:autoTitleDeleted val="0"/>
    <c:plotArea>
      <c:layout>
        <c:manualLayout>
          <c:layoutTarget val="inner"/>
          <c:xMode val="edge"/>
          <c:yMode val="edge"/>
          <c:x val="0.113072810557483"/>
          <c:y val="0.130454044635343"/>
          <c:w val="0.862674075122155"/>
          <c:h val="0.764135925176263"/>
        </c:manualLayout>
      </c:layout>
      <c:lineChart>
        <c:grouping val="standard"/>
        <c:varyColors val="0"/>
        <c:ser>
          <c:idx val="0"/>
          <c:order val="0"/>
          <c:tx>
            <c:strRef>
              <c:f>List1!$B$1</c:f>
              <c:strCache>
                <c:ptCount val="1"/>
                <c:pt idx="0">
                  <c:v>Analitika</c:v>
                </c:pt>
              </c:strCache>
            </c:strRef>
          </c:tx>
          <c:spPr>
            <a:ln w="44450" cap="rnd" cmpd="sng" algn="ctr">
              <a:solidFill>
                <a:schemeClr val="accent6"/>
              </a:solidFill>
              <a:prstDash val="solid"/>
              <a:round/>
            </a:ln>
            <a:effectLst/>
          </c:spPr>
          <c:marker>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round/>
              </a:ln>
              <a:effectLst>
                <a:outerShdw blurRad="57150" dist="19050" dir="5400000" algn="ctr" rotWithShape="0">
                  <a:srgbClr val="000000">
                    <a:alpha val="63000"/>
                  </a:srgbClr>
                </a:outerShdw>
              </a:effectLst>
            </c:spPr>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2013.0</c:v>
                </c:pt>
                <c:pt idx="1">
                  <c:v>2014.0</c:v>
                </c:pt>
                <c:pt idx="2">
                  <c:v>2015.0</c:v>
                </c:pt>
              </c:numCache>
            </c:numRef>
          </c:cat>
          <c:val>
            <c:numRef>
              <c:f>List1!$B$2:$B$4</c:f>
              <c:numCache>
                <c:formatCode>General</c:formatCode>
                <c:ptCount val="3"/>
                <c:pt idx="0">
                  <c:v>63849.0</c:v>
                </c:pt>
                <c:pt idx="1">
                  <c:v>56359.0</c:v>
                </c:pt>
                <c:pt idx="2">
                  <c:v>63685.8</c:v>
                </c:pt>
              </c:numCache>
            </c:numRef>
          </c:val>
          <c:smooth val="0"/>
        </c:ser>
        <c:dLbls>
          <c:showLegendKey val="0"/>
          <c:showVal val="1"/>
          <c:showCatName val="0"/>
          <c:showSerName val="0"/>
          <c:showPercent val="0"/>
          <c:showBubbleSize val="0"/>
        </c:dLbls>
        <c:marker val="1"/>
        <c:smooth val="0"/>
        <c:axId val="2127722232"/>
        <c:axId val="2127712696"/>
      </c:lineChart>
      <c:catAx>
        <c:axId val="2127722232"/>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7712696"/>
        <c:crosses val="autoZero"/>
        <c:auto val="1"/>
        <c:lblAlgn val="ctr"/>
        <c:lblOffset val="100"/>
        <c:noMultiLvlLbl val="0"/>
      </c:catAx>
      <c:valAx>
        <c:axId val="2127712696"/>
        <c:scaling>
          <c:orientation val="minMax"/>
        </c:scaling>
        <c:delete val="0"/>
        <c:axPos val="l"/>
        <c:numFmt formatCode="#,##0.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772223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r>
              <a:rPr lang="sr-Latn-CS" sz="1600"/>
              <a:t>Vijesti</a:t>
            </a:r>
          </a:p>
        </c:rich>
      </c:tx>
      <c:layout>
        <c:manualLayout>
          <c:xMode val="edge"/>
          <c:yMode val="edge"/>
          <c:x val="0.447199824308148"/>
          <c:y val="0.0334658021334449"/>
        </c:manualLayout>
      </c:layout>
      <c:overlay val="0"/>
      <c:spPr>
        <a:noFill/>
        <a:ln>
          <a:noFill/>
        </a:ln>
        <a:effectLst/>
      </c:spPr>
    </c:title>
    <c:autoTitleDeleted val="0"/>
    <c:plotArea>
      <c:layout>
        <c:manualLayout>
          <c:layoutTarget val="inner"/>
          <c:xMode val="edge"/>
          <c:yMode val="edge"/>
          <c:x val="0.108302320886097"/>
          <c:y val="0.0664076379098901"/>
          <c:w val="0.862674075122155"/>
          <c:h val="0.764135925176263"/>
        </c:manualLayout>
      </c:layout>
      <c:lineChart>
        <c:grouping val="standard"/>
        <c:varyColors val="0"/>
        <c:ser>
          <c:idx val="0"/>
          <c:order val="0"/>
          <c:tx>
            <c:strRef>
              <c:f>List1!$B$1</c:f>
              <c:strCache>
                <c:ptCount val="1"/>
                <c:pt idx="0">
                  <c:v>Vijesti</c:v>
                </c:pt>
              </c:strCache>
            </c:strRef>
          </c:tx>
          <c:spPr>
            <a:ln w="44450" cap="rnd" cmpd="sng" algn="ctr">
              <a:solidFill>
                <a:schemeClr val="accent6"/>
              </a:solidFill>
              <a:prstDash val="solid"/>
              <a:round/>
            </a:ln>
            <a:effectLst/>
          </c:spPr>
          <c:marker>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round/>
              </a:ln>
              <a:effectLst>
                <a:outerShdw blurRad="57150" dist="19050" dir="5400000" algn="ctr" rotWithShape="0">
                  <a:srgbClr val="000000">
                    <a:alpha val="63000"/>
                  </a:srgbClr>
                </a:outerShdw>
              </a:effectLst>
            </c:spPr>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2013.0</c:v>
                </c:pt>
                <c:pt idx="1">
                  <c:v>2014.0</c:v>
                </c:pt>
                <c:pt idx="2">
                  <c:v>2015.0</c:v>
                </c:pt>
              </c:numCache>
            </c:numRef>
          </c:cat>
          <c:val>
            <c:numRef>
              <c:f>List1!$B$2:$B$4</c:f>
              <c:numCache>
                <c:formatCode>General</c:formatCode>
                <c:ptCount val="3"/>
                <c:pt idx="0">
                  <c:v>7776.0</c:v>
                </c:pt>
                <c:pt idx="1">
                  <c:v>7776.0</c:v>
                </c:pt>
                <c:pt idx="2">
                  <c:v>0.0</c:v>
                </c:pt>
              </c:numCache>
            </c:numRef>
          </c:val>
          <c:smooth val="0"/>
        </c:ser>
        <c:dLbls>
          <c:showLegendKey val="0"/>
          <c:showVal val="1"/>
          <c:showCatName val="0"/>
          <c:showSerName val="0"/>
          <c:showPercent val="0"/>
          <c:showBubbleSize val="0"/>
        </c:dLbls>
        <c:marker val="1"/>
        <c:smooth val="0"/>
        <c:axId val="2127673288"/>
        <c:axId val="2127663816"/>
      </c:lineChart>
      <c:catAx>
        <c:axId val="2127673288"/>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7663816"/>
        <c:crosses val="autoZero"/>
        <c:auto val="1"/>
        <c:lblAlgn val="ctr"/>
        <c:lblOffset val="100"/>
        <c:noMultiLvlLbl val="0"/>
      </c:catAx>
      <c:valAx>
        <c:axId val="2127663816"/>
        <c:scaling>
          <c:orientation val="minMax"/>
        </c:scaling>
        <c:delete val="0"/>
        <c:axPos val="l"/>
        <c:numFmt formatCode="#,##0.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7673288"/>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r>
              <a:rPr lang="sr-Latn-CS" sz="1600"/>
              <a:t>CDM</a:t>
            </a:r>
          </a:p>
        </c:rich>
      </c:tx>
      <c:layout>
        <c:manualLayout>
          <c:xMode val="edge"/>
          <c:yMode val="edge"/>
          <c:x val="0.447199824308148"/>
          <c:y val="0.0334658021334449"/>
        </c:manualLayout>
      </c:layout>
      <c:overlay val="0"/>
      <c:spPr>
        <a:noFill/>
        <a:ln>
          <a:noFill/>
        </a:ln>
        <a:effectLst/>
      </c:spPr>
    </c:title>
    <c:autoTitleDeleted val="0"/>
    <c:plotArea>
      <c:layout>
        <c:manualLayout>
          <c:layoutTarget val="inner"/>
          <c:xMode val="edge"/>
          <c:yMode val="edge"/>
          <c:x val="0.113072810557483"/>
          <c:y val="0.130454044635343"/>
          <c:w val="0.862674075122155"/>
          <c:h val="0.764135925176263"/>
        </c:manualLayout>
      </c:layout>
      <c:lineChart>
        <c:grouping val="standard"/>
        <c:varyColors val="0"/>
        <c:ser>
          <c:idx val="0"/>
          <c:order val="0"/>
          <c:tx>
            <c:strRef>
              <c:f>List1!$B$1</c:f>
              <c:strCache>
                <c:ptCount val="1"/>
                <c:pt idx="0">
                  <c:v>CDM</c:v>
                </c:pt>
              </c:strCache>
            </c:strRef>
          </c:tx>
          <c:spPr>
            <a:ln w="44450" cap="rnd" cmpd="sng" algn="ctr">
              <a:solidFill>
                <a:schemeClr val="accent6"/>
              </a:solidFill>
              <a:prstDash val="solid"/>
              <a:round/>
            </a:ln>
            <a:effectLst/>
          </c:spPr>
          <c:marker>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round/>
              </a:ln>
              <a:effectLst>
                <a:outerShdw blurRad="57150" dist="19050" dir="5400000" algn="ctr" rotWithShape="0">
                  <a:srgbClr val="000000">
                    <a:alpha val="63000"/>
                  </a:srgbClr>
                </a:outerShdw>
              </a:effectLst>
            </c:spPr>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2013.0</c:v>
                </c:pt>
                <c:pt idx="1">
                  <c:v>2014.0</c:v>
                </c:pt>
                <c:pt idx="2">
                  <c:v>2015.0</c:v>
                </c:pt>
              </c:numCache>
            </c:numRef>
          </c:cat>
          <c:val>
            <c:numRef>
              <c:f>List1!$B$2:$B$4</c:f>
              <c:numCache>
                <c:formatCode>General</c:formatCode>
                <c:ptCount val="3"/>
                <c:pt idx="0">
                  <c:v>7200.0</c:v>
                </c:pt>
                <c:pt idx="1">
                  <c:v>7557.0</c:v>
                </c:pt>
                <c:pt idx="2">
                  <c:v>713.5</c:v>
                </c:pt>
              </c:numCache>
            </c:numRef>
          </c:val>
          <c:smooth val="0"/>
        </c:ser>
        <c:dLbls>
          <c:showLegendKey val="0"/>
          <c:showVal val="1"/>
          <c:showCatName val="0"/>
          <c:showSerName val="0"/>
          <c:showPercent val="0"/>
          <c:showBubbleSize val="0"/>
        </c:dLbls>
        <c:marker val="1"/>
        <c:smooth val="0"/>
        <c:axId val="2127624584"/>
        <c:axId val="2127615064"/>
      </c:lineChart>
      <c:catAx>
        <c:axId val="2127624584"/>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7615064"/>
        <c:crosses val="autoZero"/>
        <c:auto val="1"/>
        <c:lblAlgn val="ctr"/>
        <c:lblOffset val="100"/>
        <c:noMultiLvlLbl val="0"/>
      </c:catAx>
      <c:valAx>
        <c:axId val="2127615064"/>
        <c:scaling>
          <c:orientation val="minMax"/>
        </c:scaling>
        <c:delete val="0"/>
        <c:axPos val="l"/>
        <c:numFmt formatCode="#,##0.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762458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r>
              <a:rPr lang="sr-Latn-CS" sz="1600"/>
              <a:t>RTCG portal</a:t>
            </a:r>
          </a:p>
        </c:rich>
      </c:tx>
      <c:layout>
        <c:manualLayout>
          <c:xMode val="edge"/>
          <c:yMode val="edge"/>
          <c:x val="0.447199824308148"/>
          <c:y val="0.0334658021334449"/>
        </c:manualLayout>
      </c:layout>
      <c:overlay val="0"/>
      <c:spPr>
        <a:noFill/>
        <a:ln>
          <a:noFill/>
        </a:ln>
        <a:effectLst/>
      </c:spPr>
    </c:title>
    <c:autoTitleDeleted val="0"/>
    <c:plotArea>
      <c:layout>
        <c:manualLayout>
          <c:layoutTarget val="inner"/>
          <c:xMode val="edge"/>
          <c:yMode val="edge"/>
          <c:x val="0.120065892113136"/>
          <c:y val="0.136010714710044"/>
          <c:w val="0.862674075122155"/>
          <c:h val="0.764135925176263"/>
        </c:manualLayout>
      </c:layout>
      <c:lineChart>
        <c:grouping val="standard"/>
        <c:varyColors val="0"/>
        <c:ser>
          <c:idx val="0"/>
          <c:order val="0"/>
          <c:tx>
            <c:strRef>
              <c:f>List1!$B$1</c:f>
              <c:strCache>
                <c:ptCount val="1"/>
                <c:pt idx="0">
                  <c:v>CDM</c:v>
                </c:pt>
              </c:strCache>
            </c:strRef>
          </c:tx>
          <c:spPr>
            <a:ln w="44450" cap="rnd" cmpd="sng" algn="ctr">
              <a:solidFill>
                <a:schemeClr val="accent6"/>
              </a:solidFill>
              <a:prstDash val="solid"/>
              <a:round/>
            </a:ln>
            <a:effectLst/>
          </c:spPr>
          <c:marker>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round/>
              </a:ln>
              <a:effectLst>
                <a:outerShdw blurRad="57150" dist="19050" dir="5400000" algn="ctr" rotWithShape="0">
                  <a:srgbClr val="000000">
                    <a:alpha val="63000"/>
                  </a:srgbClr>
                </a:outerShdw>
              </a:effectLst>
            </c:spPr>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2013.0</c:v>
                </c:pt>
                <c:pt idx="1">
                  <c:v>2014.0</c:v>
                </c:pt>
                <c:pt idx="2">
                  <c:v>2015.0</c:v>
                </c:pt>
              </c:numCache>
            </c:numRef>
          </c:cat>
          <c:val>
            <c:numRef>
              <c:f>List1!$B$2:$B$4</c:f>
              <c:numCache>
                <c:formatCode>General</c:formatCode>
                <c:ptCount val="3"/>
                <c:pt idx="0">
                  <c:v>5100.0</c:v>
                </c:pt>
                <c:pt idx="1">
                  <c:v>5100.0</c:v>
                </c:pt>
                <c:pt idx="2">
                  <c:v>0.0</c:v>
                </c:pt>
              </c:numCache>
            </c:numRef>
          </c:val>
          <c:smooth val="0"/>
        </c:ser>
        <c:dLbls>
          <c:showLegendKey val="0"/>
          <c:showVal val="1"/>
          <c:showCatName val="0"/>
          <c:showSerName val="0"/>
          <c:showPercent val="0"/>
          <c:showBubbleSize val="0"/>
        </c:dLbls>
        <c:marker val="1"/>
        <c:smooth val="0"/>
        <c:axId val="2127575816"/>
        <c:axId val="2127566296"/>
      </c:lineChart>
      <c:catAx>
        <c:axId val="212757581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7566296"/>
        <c:crosses val="autoZero"/>
        <c:auto val="1"/>
        <c:lblAlgn val="ctr"/>
        <c:lblOffset val="100"/>
        <c:noMultiLvlLbl val="0"/>
      </c:catAx>
      <c:valAx>
        <c:axId val="2127566296"/>
        <c:scaling>
          <c:orientation val="minMax"/>
        </c:scaling>
        <c:delete val="0"/>
        <c:axPos val="l"/>
        <c:numFmt formatCode="#,##0.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7575816"/>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8967765748031"/>
          <c:y val="0.0378449684554008"/>
          <c:w val="0.724568569553806"/>
          <c:h val="0.856542934602855"/>
        </c:manualLayout>
      </c:layout>
      <c:barChart>
        <c:barDir val="bar"/>
        <c:grouping val="clustered"/>
        <c:varyColors val="0"/>
        <c:ser>
          <c:idx val="0"/>
          <c:order val="0"/>
          <c:tx>
            <c:strRef>
              <c:f>List1!$B$1</c:f>
              <c:strCache>
                <c:ptCount val="1"/>
                <c:pt idx="0">
                  <c:v>Kolona1</c:v>
                </c:pt>
              </c:strCache>
            </c:strRef>
          </c:tx>
          <c:invertIfNegative val="0"/>
          <c:dLbls>
            <c:numFmt formatCode="#,##0.00" sourceLinked="0"/>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List1!$A$2:$A$24</c:f>
              <c:strCache>
                <c:ptCount val="23"/>
                <c:pt idx="0">
                  <c:v>TV Pink</c:v>
                </c:pt>
                <c:pt idx="1">
                  <c:v>ND Vijesti</c:v>
                </c:pt>
                <c:pt idx="2">
                  <c:v>DAN</c:v>
                </c:pt>
                <c:pt idx="3">
                  <c:v>Dnevne novine</c:v>
                </c:pt>
                <c:pt idx="4">
                  <c:v>Represent </c:v>
                </c:pt>
                <c:pt idx="5">
                  <c:v>MINA</c:v>
                </c:pt>
                <c:pt idx="6">
                  <c:v>Skala radio</c:v>
                </c:pt>
                <c:pt idx="7">
                  <c:v>TV Prva</c:v>
                </c:pt>
                <c:pt idx="8">
                  <c:v>Mas Code</c:v>
                </c:pt>
                <c:pt idx="9">
                  <c:v>RTV Nikšić</c:v>
                </c:pt>
                <c:pt idx="10">
                  <c:v>SUN TV</c:v>
                </c:pt>
                <c:pt idx="11">
                  <c:v>De facto</c:v>
                </c:pt>
                <c:pt idx="12">
                  <c:v>Multimedia group</c:v>
                </c:pt>
                <c:pt idx="13">
                  <c:v>Antena M</c:v>
                </c:pt>
                <c:pt idx="14">
                  <c:v>DPC</c:v>
                </c:pt>
                <c:pt idx="15">
                  <c:v>Info Biro</c:v>
                </c:pt>
                <c:pt idx="16">
                  <c:v>TV Vijesti</c:v>
                </c:pt>
                <c:pt idx="17">
                  <c:v>Portal Analitika</c:v>
                </c:pt>
                <c:pt idx="18">
                  <c:v>Arhimed</c:v>
                </c:pt>
                <c:pt idx="19">
                  <c:v>Montenegro event agency</c:v>
                </c:pt>
                <c:pt idx="20">
                  <c:v>RTCG</c:v>
                </c:pt>
                <c:pt idx="21">
                  <c:v>Pobjeda</c:v>
                </c:pt>
                <c:pt idx="22">
                  <c:v>Fleka</c:v>
                </c:pt>
              </c:strCache>
            </c:strRef>
          </c:cat>
          <c:val>
            <c:numRef>
              <c:f>List1!$B$2:$B$24</c:f>
              <c:numCache>
                <c:formatCode>General</c:formatCode>
                <c:ptCount val="23"/>
                <c:pt idx="0">
                  <c:v>10551.6</c:v>
                </c:pt>
                <c:pt idx="1">
                  <c:v>13021.8</c:v>
                </c:pt>
                <c:pt idx="2">
                  <c:v>14763.0</c:v>
                </c:pt>
                <c:pt idx="3">
                  <c:v>14952.6</c:v>
                </c:pt>
                <c:pt idx="4">
                  <c:v>17866.7</c:v>
                </c:pt>
                <c:pt idx="5">
                  <c:v>18447.09999999999</c:v>
                </c:pt>
                <c:pt idx="6">
                  <c:v>18813.0</c:v>
                </c:pt>
                <c:pt idx="7">
                  <c:v>19631.5</c:v>
                </c:pt>
                <c:pt idx="8">
                  <c:v>20859.9</c:v>
                </c:pt>
                <c:pt idx="9">
                  <c:v>22523.8</c:v>
                </c:pt>
                <c:pt idx="10">
                  <c:v>22833.7</c:v>
                </c:pt>
                <c:pt idx="11">
                  <c:v>22851.1</c:v>
                </c:pt>
                <c:pt idx="12">
                  <c:v>26050.0</c:v>
                </c:pt>
                <c:pt idx="13">
                  <c:v>28098.0</c:v>
                </c:pt>
                <c:pt idx="14">
                  <c:v>29899.7</c:v>
                </c:pt>
                <c:pt idx="15">
                  <c:v>55596.5</c:v>
                </c:pt>
                <c:pt idx="16">
                  <c:v>58237.5</c:v>
                </c:pt>
                <c:pt idx="17">
                  <c:v>63685.8</c:v>
                </c:pt>
                <c:pt idx="18">
                  <c:v>68328.5</c:v>
                </c:pt>
                <c:pt idx="19">
                  <c:v>89999.0</c:v>
                </c:pt>
                <c:pt idx="20">
                  <c:v>166592.7</c:v>
                </c:pt>
                <c:pt idx="21">
                  <c:v>223264.4</c:v>
                </c:pt>
                <c:pt idx="22">
                  <c:v>247900.0</c:v>
                </c:pt>
              </c:numCache>
            </c:numRef>
          </c:val>
        </c:ser>
        <c:dLbls>
          <c:showLegendKey val="0"/>
          <c:showVal val="1"/>
          <c:showCatName val="0"/>
          <c:showSerName val="0"/>
          <c:showPercent val="0"/>
          <c:showBubbleSize val="0"/>
        </c:dLbls>
        <c:gapWidth val="75"/>
        <c:axId val="2126529784"/>
        <c:axId val="2126521272"/>
      </c:barChart>
      <c:catAx>
        <c:axId val="2126529784"/>
        <c:scaling>
          <c:orientation val="minMax"/>
        </c:scaling>
        <c:delete val="0"/>
        <c:axPos val="l"/>
        <c:numFmt formatCode="General" sourceLinked="0"/>
        <c:majorTickMark val="none"/>
        <c:minorTickMark val="none"/>
        <c:tickLblPos val="nextTo"/>
        <c:txPr>
          <a:bodyPr/>
          <a:lstStyle/>
          <a:p>
            <a:pPr>
              <a:defRPr sz="1300" b="1"/>
            </a:pPr>
            <a:endParaRPr lang="en-US"/>
          </a:p>
        </c:txPr>
        <c:crossAx val="2126521272"/>
        <c:crosses val="autoZero"/>
        <c:auto val="1"/>
        <c:lblAlgn val="ctr"/>
        <c:lblOffset val="100"/>
        <c:noMultiLvlLbl val="0"/>
      </c:catAx>
      <c:valAx>
        <c:axId val="2126521272"/>
        <c:scaling>
          <c:orientation val="minMax"/>
        </c:scaling>
        <c:delete val="0"/>
        <c:axPos val="b"/>
        <c:numFmt formatCode="#,##0.0" sourceLinked="0"/>
        <c:majorTickMark val="none"/>
        <c:minorTickMark val="none"/>
        <c:tickLblPos val="nextTo"/>
        <c:crossAx val="2126529784"/>
        <c:crosses val="autoZero"/>
        <c:crossBetween val="between"/>
      </c:valAx>
    </c:plotArea>
    <c:plotVisOnly val="1"/>
    <c:dispBlanksAs val="gap"/>
    <c:showDLblsOverMax val="0"/>
  </c:chart>
  <c:txPr>
    <a:bodyPr/>
    <a:lstStyle/>
    <a:p>
      <a:pPr>
        <a:defRPr sz="900" baseline="0">
          <a:latin typeface="Calibri" panose="020F0502020204030204"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List1!$B$1</c:f>
              <c:strCache>
                <c:ptCount val="1"/>
                <c:pt idx="0">
                  <c:v>Televizije</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Press clipping</c:v>
                </c:pt>
                <c:pt idx="1">
                  <c:v>MINA</c:v>
                </c:pt>
                <c:pt idx="2">
                  <c:v>Info biro MNE</c:v>
                </c:pt>
                <c:pt idx="3">
                  <c:v>MAMA</c:v>
                </c:pt>
                <c:pt idx="4">
                  <c:v>Arhimed</c:v>
                </c:pt>
              </c:strCache>
            </c:strRef>
          </c:cat>
          <c:val>
            <c:numRef>
              <c:f>List1!$B$2:$B$6</c:f>
              <c:numCache>
                <c:formatCode>General</c:formatCode>
                <c:ptCount val="5"/>
                <c:pt idx="0">
                  <c:v>35899.0</c:v>
                </c:pt>
                <c:pt idx="1">
                  <c:v>83042.1</c:v>
                </c:pt>
                <c:pt idx="2">
                  <c:v>121225.2</c:v>
                </c:pt>
                <c:pt idx="3">
                  <c:v>129489.0</c:v>
                </c:pt>
                <c:pt idx="4">
                  <c:v>259052.0</c:v>
                </c:pt>
              </c:numCache>
            </c:numRef>
          </c:val>
        </c:ser>
        <c:dLbls>
          <c:showLegendKey val="0"/>
          <c:showVal val="1"/>
          <c:showCatName val="0"/>
          <c:showSerName val="0"/>
          <c:showPercent val="0"/>
          <c:showBubbleSize val="0"/>
        </c:dLbls>
        <c:gapWidth val="75"/>
        <c:axId val="2129144568"/>
        <c:axId val="2129154280"/>
      </c:barChart>
      <c:catAx>
        <c:axId val="2129144568"/>
        <c:scaling>
          <c:orientation val="minMax"/>
        </c:scaling>
        <c:delete val="0"/>
        <c:axPos val="l"/>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endParaRPr lang="en-US"/>
          </a:p>
        </c:txPr>
        <c:crossAx val="2129154280"/>
        <c:crosses val="autoZero"/>
        <c:auto val="1"/>
        <c:lblAlgn val="ctr"/>
        <c:lblOffset val="100"/>
        <c:noMultiLvlLbl val="0"/>
      </c:catAx>
      <c:valAx>
        <c:axId val="2129154280"/>
        <c:scaling>
          <c:orientation val="minMax"/>
        </c:scaling>
        <c:delete val="0"/>
        <c:axPos val="b"/>
        <c:numFmt formatCode="#,##0.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9144568"/>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r>
              <a:rPr lang="sr-Latn-CS" sz="1600"/>
              <a:t>Info biro MNE</a:t>
            </a:r>
          </a:p>
        </c:rich>
      </c:tx>
      <c:layout>
        <c:manualLayout>
          <c:xMode val="edge"/>
          <c:yMode val="edge"/>
          <c:x val="0.447199824308148"/>
          <c:y val="0.0334658021334449"/>
        </c:manualLayout>
      </c:layout>
      <c:overlay val="0"/>
      <c:spPr>
        <a:noFill/>
        <a:ln>
          <a:noFill/>
        </a:ln>
        <a:effectLst/>
      </c:spPr>
    </c:title>
    <c:autoTitleDeleted val="0"/>
    <c:plotArea>
      <c:layout>
        <c:manualLayout>
          <c:layoutTarget val="inner"/>
          <c:xMode val="edge"/>
          <c:yMode val="edge"/>
          <c:x val="0.113072810557483"/>
          <c:y val="0.130454044635343"/>
          <c:w val="0.862674075122155"/>
          <c:h val="0.764135925176263"/>
        </c:manualLayout>
      </c:layout>
      <c:lineChart>
        <c:grouping val="standard"/>
        <c:varyColors val="0"/>
        <c:ser>
          <c:idx val="0"/>
          <c:order val="0"/>
          <c:tx>
            <c:strRef>
              <c:f>List1!$B$1</c:f>
              <c:strCache>
                <c:ptCount val="1"/>
                <c:pt idx="0">
                  <c:v>CDM</c:v>
                </c:pt>
              </c:strCache>
            </c:strRef>
          </c:tx>
          <c:spPr>
            <a:ln w="44450" cap="rnd" cmpd="sng" algn="ctr">
              <a:solidFill>
                <a:schemeClr val="accent6"/>
              </a:solidFill>
              <a:prstDash val="solid"/>
              <a:round/>
            </a:ln>
            <a:effectLst/>
          </c:spPr>
          <c:marker>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round/>
              </a:ln>
              <a:effectLst>
                <a:outerShdw blurRad="57150" dist="19050" dir="5400000" algn="ctr" rotWithShape="0">
                  <a:srgbClr val="000000">
                    <a:alpha val="63000"/>
                  </a:srgbClr>
                </a:outerShdw>
              </a:effectLst>
            </c:spPr>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2013.0</c:v>
                </c:pt>
                <c:pt idx="1">
                  <c:v>2014.0</c:v>
                </c:pt>
                <c:pt idx="2">
                  <c:v>2015.0</c:v>
                </c:pt>
              </c:numCache>
            </c:numRef>
          </c:cat>
          <c:val>
            <c:numRef>
              <c:f>List1!$B$2:$B$4</c:f>
              <c:numCache>
                <c:formatCode>General</c:formatCode>
                <c:ptCount val="3"/>
                <c:pt idx="0">
                  <c:v>21381.0</c:v>
                </c:pt>
                <c:pt idx="1">
                  <c:v>44248.2</c:v>
                </c:pt>
                <c:pt idx="2">
                  <c:v>55596.5</c:v>
                </c:pt>
              </c:numCache>
            </c:numRef>
          </c:val>
          <c:smooth val="0"/>
        </c:ser>
        <c:dLbls>
          <c:showLegendKey val="0"/>
          <c:showVal val="1"/>
          <c:showCatName val="0"/>
          <c:showSerName val="0"/>
          <c:showPercent val="0"/>
          <c:showBubbleSize val="0"/>
        </c:dLbls>
        <c:marker val="1"/>
        <c:smooth val="0"/>
        <c:axId val="2129205288"/>
        <c:axId val="2129215224"/>
      </c:lineChart>
      <c:catAx>
        <c:axId val="2129205288"/>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9215224"/>
        <c:crosses val="autoZero"/>
        <c:auto val="1"/>
        <c:lblAlgn val="ctr"/>
        <c:lblOffset val="100"/>
        <c:noMultiLvlLbl val="0"/>
      </c:catAx>
      <c:valAx>
        <c:axId val="2129215224"/>
        <c:scaling>
          <c:orientation val="minMax"/>
        </c:scaling>
        <c:delete val="0"/>
        <c:axPos val="l"/>
        <c:numFmt formatCode="#,##0.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9205288"/>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r>
              <a:rPr lang="sr-Latn-CS" sz="1600"/>
              <a:t>MINA</a:t>
            </a:r>
          </a:p>
        </c:rich>
      </c:tx>
      <c:layout>
        <c:manualLayout>
          <c:xMode val="edge"/>
          <c:yMode val="edge"/>
          <c:x val="0.447199824308148"/>
          <c:y val="0.0334658021334449"/>
        </c:manualLayout>
      </c:layout>
      <c:overlay val="0"/>
      <c:spPr>
        <a:noFill/>
        <a:ln>
          <a:noFill/>
        </a:ln>
        <a:effectLst/>
      </c:spPr>
    </c:title>
    <c:autoTitleDeleted val="0"/>
    <c:plotArea>
      <c:layout>
        <c:manualLayout>
          <c:layoutTarget val="inner"/>
          <c:xMode val="edge"/>
          <c:yMode val="edge"/>
          <c:x val="0.103940423542948"/>
          <c:y val="0.0975323763541903"/>
          <c:w val="0.862674075122155"/>
          <c:h val="0.764135925176263"/>
        </c:manualLayout>
      </c:layout>
      <c:lineChart>
        <c:grouping val="standard"/>
        <c:varyColors val="0"/>
        <c:ser>
          <c:idx val="0"/>
          <c:order val="0"/>
          <c:tx>
            <c:strRef>
              <c:f>List1!$B$1</c:f>
              <c:strCache>
                <c:ptCount val="1"/>
                <c:pt idx="0">
                  <c:v>CDM</c:v>
                </c:pt>
              </c:strCache>
            </c:strRef>
          </c:tx>
          <c:spPr>
            <a:ln w="44450" cap="rnd" cmpd="sng" algn="ctr">
              <a:solidFill>
                <a:schemeClr val="accent6"/>
              </a:solidFill>
              <a:prstDash val="solid"/>
              <a:round/>
            </a:ln>
            <a:effectLst/>
          </c:spPr>
          <c:marker>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round/>
              </a:ln>
              <a:effectLst>
                <a:outerShdw blurRad="57150" dist="19050" dir="5400000" algn="ctr" rotWithShape="0">
                  <a:srgbClr val="000000">
                    <a:alpha val="63000"/>
                  </a:srgbClr>
                </a:outerShdw>
              </a:effectLst>
            </c:spPr>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2013.0</c:v>
                </c:pt>
                <c:pt idx="1">
                  <c:v>2014.0</c:v>
                </c:pt>
                <c:pt idx="2">
                  <c:v>2015.0</c:v>
                </c:pt>
              </c:numCache>
            </c:numRef>
          </c:cat>
          <c:val>
            <c:numRef>
              <c:f>List1!$B$2:$B$4</c:f>
              <c:numCache>
                <c:formatCode>General</c:formatCode>
                <c:ptCount val="3"/>
                <c:pt idx="0">
                  <c:v>32570.0</c:v>
                </c:pt>
                <c:pt idx="1">
                  <c:v>32025.0</c:v>
                </c:pt>
                <c:pt idx="2">
                  <c:v>18447.09999999999</c:v>
                </c:pt>
              </c:numCache>
            </c:numRef>
          </c:val>
          <c:smooth val="0"/>
        </c:ser>
        <c:dLbls>
          <c:showLegendKey val="0"/>
          <c:showVal val="1"/>
          <c:showCatName val="0"/>
          <c:showSerName val="0"/>
          <c:showPercent val="0"/>
          <c:showBubbleSize val="0"/>
        </c:dLbls>
        <c:marker val="1"/>
        <c:smooth val="0"/>
        <c:axId val="2129254040"/>
        <c:axId val="2129263976"/>
      </c:lineChart>
      <c:catAx>
        <c:axId val="212925404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9263976"/>
        <c:crosses val="autoZero"/>
        <c:auto val="1"/>
        <c:lblAlgn val="ctr"/>
        <c:lblOffset val="100"/>
        <c:noMultiLvlLbl val="0"/>
      </c:catAx>
      <c:valAx>
        <c:axId val="2129263976"/>
        <c:scaling>
          <c:orientation val="minMax"/>
        </c:scaling>
        <c:delete val="0"/>
        <c:axPos val="l"/>
        <c:numFmt formatCode="#,##0.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9254040"/>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r>
              <a:rPr lang="sr-Latn-CS" sz="1600"/>
              <a:t>Arhimed</a:t>
            </a:r>
          </a:p>
        </c:rich>
      </c:tx>
      <c:layout>
        <c:manualLayout>
          <c:xMode val="edge"/>
          <c:yMode val="edge"/>
          <c:x val="0.447199824308148"/>
          <c:y val="0.0334658021334449"/>
        </c:manualLayout>
      </c:layout>
      <c:overlay val="0"/>
      <c:spPr>
        <a:noFill/>
        <a:ln>
          <a:noFill/>
        </a:ln>
        <a:effectLst/>
      </c:spPr>
    </c:title>
    <c:autoTitleDeleted val="0"/>
    <c:plotArea>
      <c:layout>
        <c:manualLayout>
          <c:layoutTarget val="inner"/>
          <c:xMode val="edge"/>
          <c:yMode val="edge"/>
          <c:x val="0.113072810557483"/>
          <c:y val="0.130454044635343"/>
          <c:w val="0.862674075122155"/>
          <c:h val="0.764135925176263"/>
        </c:manualLayout>
      </c:layout>
      <c:lineChart>
        <c:grouping val="standard"/>
        <c:varyColors val="0"/>
        <c:ser>
          <c:idx val="0"/>
          <c:order val="0"/>
          <c:tx>
            <c:strRef>
              <c:f>List1!$B$1</c:f>
              <c:strCache>
                <c:ptCount val="1"/>
                <c:pt idx="0">
                  <c:v>CDM</c:v>
                </c:pt>
              </c:strCache>
            </c:strRef>
          </c:tx>
          <c:spPr>
            <a:ln w="44450" cap="rnd" cmpd="sng" algn="ctr">
              <a:solidFill>
                <a:schemeClr val="accent6"/>
              </a:solidFill>
              <a:prstDash val="solid"/>
              <a:round/>
            </a:ln>
            <a:effectLst/>
          </c:spPr>
          <c:marker>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round/>
              </a:ln>
              <a:effectLst>
                <a:outerShdw blurRad="57150" dist="19050" dir="5400000" algn="ctr" rotWithShape="0">
                  <a:srgbClr val="000000">
                    <a:alpha val="63000"/>
                  </a:srgbClr>
                </a:outerShdw>
              </a:effectLst>
            </c:spPr>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2013.0</c:v>
                </c:pt>
                <c:pt idx="1">
                  <c:v>2014.0</c:v>
                </c:pt>
                <c:pt idx="2">
                  <c:v>2015.0</c:v>
                </c:pt>
              </c:numCache>
            </c:numRef>
          </c:cat>
          <c:val>
            <c:numRef>
              <c:f>List1!$B$2:$B$4</c:f>
              <c:numCache>
                <c:formatCode>General</c:formatCode>
                <c:ptCount val="3"/>
                <c:pt idx="0">
                  <c:v>81977.0</c:v>
                </c:pt>
                <c:pt idx="1">
                  <c:v>108746.5</c:v>
                </c:pt>
                <c:pt idx="2">
                  <c:v>68328.5</c:v>
                </c:pt>
              </c:numCache>
            </c:numRef>
          </c:val>
          <c:smooth val="0"/>
        </c:ser>
        <c:dLbls>
          <c:showLegendKey val="0"/>
          <c:showVal val="1"/>
          <c:showCatName val="0"/>
          <c:showSerName val="0"/>
          <c:showPercent val="0"/>
          <c:showBubbleSize val="0"/>
        </c:dLbls>
        <c:marker val="1"/>
        <c:smooth val="0"/>
        <c:axId val="2129302808"/>
        <c:axId val="2129312728"/>
      </c:lineChart>
      <c:catAx>
        <c:axId val="2129302808"/>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9312728"/>
        <c:crosses val="autoZero"/>
        <c:auto val="1"/>
        <c:lblAlgn val="ctr"/>
        <c:lblOffset val="100"/>
        <c:noMultiLvlLbl val="0"/>
      </c:catAx>
      <c:valAx>
        <c:axId val="2129312728"/>
        <c:scaling>
          <c:orientation val="minMax"/>
        </c:scaling>
        <c:delete val="0"/>
        <c:axPos val="l"/>
        <c:numFmt formatCode="#,##0.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9302808"/>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r>
              <a:rPr lang="sr-Latn-CS" sz="1600"/>
              <a:t>MAMA</a:t>
            </a:r>
          </a:p>
        </c:rich>
      </c:tx>
      <c:layout>
        <c:manualLayout>
          <c:xMode val="edge"/>
          <c:yMode val="edge"/>
          <c:x val="0.447199824308148"/>
          <c:y val="0.0334658021334449"/>
        </c:manualLayout>
      </c:layout>
      <c:overlay val="0"/>
      <c:spPr>
        <a:noFill/>
        <a:ln>
          <a:noFill/>
        </a:ln>
        <a:effectLst/>
      </c:spPr>
    </c:title>
    <c:autoTitleDeleted val="0"/>
    <c:plotArea>
      <c:layout>
        <c:manualLayout>
          <c:layoutTarget val="inner"/>
          <c:xMode val="edge"/>
          <c:yMode val="edge"/>
          <c:x val="0.113072810557483"/>
          <c:y val="0.130454044635343"/>
          <c:w val="0.862674075122155"/>
          <c:h val="0.764135925176263"/>
        </c:manualLayout>
      </c:layout>
      <c:lineChart>
        <c:grouping val="standard"/>
        <c:varyColors val="0"/>
        <c:ser>
          <c:idx val="0"/>
          <c:order val="0"/>
          <c:tx>
            <c:strRef>
              <c:f>List1!$B$1</c:f>
              <c:strCache>
                <c:ptCount val="1"/>
                <c:pt idx="0">
                  <c:v>CDM</c:v>
                </c:pt>
              </c:strCache>
            </c:strRef>
          </c:tx>
          <c:spPr>
            <a:ln w="44450" cap="rnd" cmpd="sng" algn="ctr">
              <a:solidFill>
                <a:schemeClr val="accent6"/>
              </a:solidFill>
              <a:prstDash val="solid"/>
              <a:round/>
            </a:ln>
            <a:effectLst/>
          </c:spPr>
          <c:marker>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round/>
              </a:ln>
              <a:effectLst>
                <a:outerShdw blurRad="57150" dist="19050" dir="5400000" algn="ctr" rotWithShape="0">
                  <a:srgbClr val="000000">
                    <a:alpha val="63000"/>
                  </a:srgbClr>
                </a:outerShdw>
              </a:effectLst>
            </c:spPr>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2013.0</c:v>
                </c:pt>
                <c:pt idx="1">
                  <c:v>2014.0</c:v>
                </c:pt>
                <c:pt idx="2">
                  <c:v>2015.0</c:v>
                </c:pt>
              </c:numCache>
            </c:numRef>
          </c:cat>
          <c:val>
            <c:numRef>
              <c:f>List1!$B$2:$B$4</c:f>
              <c:numCache>
                <c:formatCode>General</c:formatCode>
                <c:ptCount val="3"/>
                <c:pt idx="0">
                  <c:v>69760.0</c:v>
                </c:pt>
                <c:pt idx="1">
                  <c:v>53869.2</c:v>
                </c:pt>
                <c:pt idx="2">
                  <c:v>5860.7</c:v>
                </c:pt>
              </c:numCache>
            </c:numRef>
          </c:val>
          <c:smooth val="0"/>
        </c:ser>
        <c:dLbls>
          <c:showLegendKey val="0"/>
          <c:showVal val="1"/>
          <c:showCatName val="0"/>
          <c:showSerName val="0"/>
          <c:showPercent val="0"/>
          <c:showBubbleSize val="0"/>
        </c:dLbls>
        <c:marker val="1"/>
        <c:smooth val="0"/>
        <c:axId val="2129352120"/>
        <c:axId val="2129362040"/>
      </c:lineChart>
      <c:catAx>
        <c:axId val="212935212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9362040"/>
        <c:crosses val="autoZero"/>
        <c:auto val="1"/>
        <c:lblAlgn val="ctr"/>
        <c:lblOffset val="100"/>
        <c:noMultiLvlLbl val="0"/>
      </c:catAx>
      <c:valAx>
        <c:axId val="2129362040"/>
        <c:scaling>
          <c:orientation val="minMax"/>
        </c:scaling>
        <c:delete val="0"/>
        <c:axPos val="l"/>
        <c:numFmt formatCode="#,##0.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129352120"/>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List1!$B$1</c:f>
              <c:strCache>
                <c:ptCount val="1"/>
                <c:pt idx="0">
                  <c:v>Grupa 1</c:v>
                </c:pt>
              </c:strCache>
            </c:strRef>
          </c:tx>
          <c:invertIfNegative val="0"/>
          <c:dLbls>
            <c:numFmt formatCode="#,##0.00" sourceLinked="0"/>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List1!$A$2:$A$12</c:f>
              <c:strCache>
                <c:ptCount val="11"/>
                <c:pt idx="0">
                  <c:v>Andrijevica</c:v>
                </c:pt>
                <c:pt idx="1">
                  <c:v>Danilovgrad</c:v>
                </c:pt>
                <c:pt idx="2">
                  <c:v>Berane</c:v>
                </c:pt>
                <c:pt idx="3">
                  <c:v>Bijelo Polje</c:v>
                </c:pt>
                <c:pt idx="4">
                  <c:v>Tivat</c:v>
                </c:pt>
                <c:pt idx="5">
                  <c:v>Rožaje</c:v>
                </c:pt>
                <c:pt idx="6">
                  <c:v>Pljevlja</c:v>
                </c:pt>
                <c:pt idx="7">
                  <c:v>Bar</c:v>
                </c:pt>
                <c:pt idx="8">
                  <c:v>Nikšić</c:v>
                </c:pt>
                <c:pt idx="9">
                  <c:v>Cetinje</c:v>
                </c:pt>
                <c:pt idx="10">
                  <c:v>Budva</c:v>
                </c:pt>
              </c:strCache>
            </c:strRef>
          </c:cat>
          <c:val>
            <c:numRef>
              <c:f>List1!$B$2:$B$12</c:f>
              <c:numCache>
                <c:formatCode>General</c:formatCode>
                <c:ptCount val="11"/>
                <c:pt idx="0">
                  <c:v>55000.0</c:v>
                </c:pt>
                <c:pt idx="1">
                  <c:v>88870.0</c:v>
                </c:pt>
                <c:pt idx="2">
                  <c:v>102400.0</c:v>
                </c:pt>
                <c:pt idx="3">
                  <c:v>140000.0</c:v>
                </c:pt>
                <c:pt idx="4">
                  <c:v>209500.0</c:v>
                </c:pt>
                <c:pt idx="5">
                  <c:v>210000.0</c:v>
                </c:pt>
                <c:pt idx="6">
                  <c:v>236139.0</c:v>
                </c:pt>
                <c:pt idx="7">
                  <c:v>259000.0</c:v>
                </c:pt>
                <c:pt idx="8">
                  <c:v>500000.0</c:v>
                </c:pt>
                <c:pt idx="9">
                  <c:v>511014.0</c:v>
                </c:pt>
                <c:pt idx="10">
                  <c:v>550000.0</c:v>
                </c:pt>
              </c:numCache>
            </c:numRef>
          </c:val>
        </c:ser>
        <c:dLbls>
          <c:showLegendKey val="0"/>
          <c:showVal val="1"/>
          <c:showCatName val="0"/>
          <c:showSerName val="0"/>
          <c:showPercent val="0"/>
          <c:showBubbleSize val="0"/>
        </c:dLbls>
        <c:gapWidth val="75"/>
        <c:axId val="2129445976"/>
        <c:axId val="2129454488"/>
      </c:barChart>
      <c:catAx>
        <c:axId val="2129445976"/>
        <c:scaling>
          <c:orientation val="minMax"/>
        </c:scaling>
        <c:delete val="0"/>
        <c:axPos val="l"/>
        <c:numFmt formatCode="General" sourceLinked="0"/>
        <c:majorTickMark val="none"/>
        <c:minorTickMark val="none"/>
        <c:tickLblPos val="nextTo"/>
        <c:txPr>
          <a:bodyPr/>
          <a:lstStyle/>
          <a:p>
            <a:pPr>
              <a:defRPr sz="1600" b="1"/>
            </a:pPr>
            <a:endParaRPr lang="en-US"/>
          </a:p>
        </c:txPr>
        <c:crossAx val="2129454488"/>
        <c:crosses val="autoZero"/>
        <c:auto val="1"/>
        <c:lblAlgn val="ctr"/>
        <c:lblOffset val="100"/>
        <c:noMultiLvlLbl val="0"/>
      </c:catAx>
      <c:valAx>
        <c:axId val="2129454488"/>
        <c:scaling>
          <c:orientation val="minMax"/>
        </c:scaling>
        <c:delete val="0"/>
        <c:axPos val="b"/>
        <c:numFmt formatCode="#,##0.0" sourceLinked="0"/>
        <c:majorTickMark val="none"/>
        <c:minorTickMark val="none"/>
        <c:tickLblPos val="nextTo"/>
        <c:crossAx val="2129445976"/>
        <c:crosses val="autoZero"/>
        <c:crossBetween val="between"/>
      </c:valAx>
    </c:plotArea>
    <c:plotVisOnly val="1"/>
    <c:dispBlanksAs val="gap"/>
    <c:showDLblsOverMax val="0"/>
  </c:chart>
  <c:txPr>
    <a:bodyPr/>
    <a:lstStyle/>
    <a:p>
      <a:pPr>
        <a:defRPr sz="900" baseline="0">
          <a:latin typeface="Calibri" panose="020F050202020403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List1!$B$1</c:f>
              <c:strCache>
                <c:ptCount val="1"/>
                <c:pt idx="0">
                  <c:v>Grupa 1</c:v>
                </c:pt>
              </c:strCache>
            </c:strRef>
          </c:tx>
          <c:invertIfNegative val="0"/>
          <c:dLbls>
            <c:numFmt formatCode="#,##0.00" sourceLinked="0"/>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List1!$A$2:$A$15</c:f>
              <c:strCache>
                <c:ptCount val="14"/>
                <c:pt idx="0">
                  <c:v>Andrijevica</c:v>
                </c:pt>
                <c:pt idx="1">
                  <c:v>Danilovgrad</c:v>
                </c:pt>
                <c:pt idx="2">
                  <c:v>Berane</c:v>
                </c:pt>
                <c:pt idx="3">
                  <c:v>Kotor</c:v>
                </c:pt>
                <c:pt idx="4">
                  <c:v>Ulcinj</c:v>
                </c:pt>
                <c:pt idx="5">
                  <c:v>Rožaje</c:v>
                </c:pt>
                <c:pt idx="6">
                  <c:v>Bijelo Polje</c:v>
                </c:pt>
                <c:pt idx="7">
                  <c:v>Pljevlja</c:v>
                </c:pt>
                <c:pt idx="8">
                  <c:v>Herceg Novi</c:v>
                </c:pt>
                <c:pt idx="9">
                  <c:v>Tivat</c:v>
                </c:pt>
                <c:pt idx="10">
                  <c:v>Bar</c:v>
                </c:pt>
                <c:pt idx="11">
                  <c:v>Nikšić</c:v>
                </c:pt>
                <c:pt idx="12">
                  <c:v>Cetinje</c:v>
                </c:pt>
                <c:pt idx="13">
                  <c:v>Budva</c:v>
                </c:pt>
              </c:strCache>
            </c:strRef>
          </c:cat>
          <c:val>
            <c:numRef>
              <c:f>List1!$B$2:$B$15</c:f>
              <c:numCache>
                <c:formatCode>General</c:formatCode>
                <c:ptCount val="14"/>
                <c:pt idx="0">
                  <c:v>55000.0</c:v>
                </c:pt>
                <c:pt idx="1">
                  <c:v>88500.0</c:v>
                </c:pt>
                <c:pt idx="2">
                  <c:v>100000.0</c:v>
                </c:pt>
                <c:pt idx="3">
                  <c:v>110000.0</c:v>
                </c:pt>
                <c:pt idx="4">
                  <c:v>120000.0</c:v>
                </c:pt>
                <c:pt idx="5">
                  <c:v>130000.0</c:v>
                </c:pt>
                <c:pt idx="6">
                  <c:v>140000.0</c:v>
                </c:pt>
                <c:pt idx="7">
                  <c:v>150260.0</c:v>
                </c:pt>
                <c:pt idx="8">
                  <c:v>200000.0</c:v>
                </c:pt>
                <c:pt idx="9">
                  <c:v>210000.0</c:v>
                </c:pt>
                <c:pt idx="10">
                  <c:v>259000.0</c:v>
                </c:pt>
                <c:pt idx="11">
                  <c:v>500000.0</c:v>
                </c:pt>
                <c:pt idx="12">
                  <c:v>502000.0</c:v>
                </c:pt>
                <c:pt idx="13">
                  <c:v>550000.0</c:v>
                </c:pt>
              </c:numCache>
            </c:numRef>
          </c:val>
        </c:ser>
        <c:dLbls>
          <c:showLegendKey val="0"/>
          <c:showVal val="1"/>
          <c:showCatName val="0"/>
          <c:showSerName val="0"/>
          <c:showPercent val="0"/>
          <c:showBubbleSize val="0"/>
        </c:dLbls>
        <c:gapWidth val="75"/>
        <c:axId val="2129495064"/>
        <c:axId val="2129503624"/>
      </c:barChart>
      <c:catAx>
        <c:axId val="2129495064"/>
        <c:scaling>
          <c:orientation val="minMax"/>
        </c:scaling>
        <c:delete val="0"/>
        <c:axPos val="l"/>
        <c:numFmt formatCode="General" sourceLinked="0"/>
        <c:majorTickMark val="none"/>
        <c:minorTickMark val="none"/>
        <c:tickLblPos val="nextTo"/>
        <c:txPr>
          <a:bodyPr/>
          <a:lstStyle/>
          <a:p>
            <a:pPr>
              <a:defRPr sz="1600" b="1"/>
            </a:pPr>
            <a:endParaRPr lang="en-US"/>
          </a:p>
        </c:txPr>
        <c:crossAx val="2129503624"/>
        <c:crosses val="autoZero"/>
        <c:auto val="1"/>
        <c:lblAlgn val="ctr"/>
        <c:lblOffset val="100"/>
        <c:noMultiLvlLbl val="0"/>
      </c:catAx>
      <c:valAx>
        <c:axId val="2129503624"/>
        <c:scaling>
          <c:orientation val="minMax"/>
        </c:scaling>
        <c:delete val="0"/>
        <c:axPos val="b"/>
        <c:numFmt formatCode="#,##0.0" sourceLinked="0"/>
        <c:majorTickMark val="none"/>
        <c:minorTickMark val="none"/>
        <c:tickLblPos val="nextTo"/>
        <c:crossAx val="2129495064"/>
        <c:crosses val="autoZero"/>
        <c:crossBetween val="between"/>
      </c:valAx>
    </c:plotArea>
    <c:plotVisOnly val="1"/>
    <c:dispBlanksAs val="gap"/>
    <c:showDLblsOverMax val="0"/>
  </c:chart>
  <c:txPr>
    <a:bodyPr/>
    <a:lstStyle/>
    <a:p>
      <a:pPr>
        <a:defRPr sz="900" baseline="0">
          <a:latin typeface="Calibri" panose="020F050202020403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621112148548"/>
          <c:y val="0.0"/>
          <c:w val="0.840843825753084"/>
          <c:h val="0.904972923407909"/>
        </c:manualLayout>
      </c:layout>
      <c:barChart>
        <c:barDir val="bar"/>
        <c:grouping val="clustered"/>
        <c:varyColors val="0"/>
        <c:ser>
          <c:idx val="0"/>
          <c:order val="0"/>
          <c:tx>
            <c:strRef>
              <c:f>List1!$B$1</c:f>
              <c:strCache>
                <c:ptCount val="1"/>
                <c:pt idx="0">
                  <c:v>Grupa 1</c:v>
                </c:pt>
              </c:strCache>
            </c:strRef>
          </c:tx>
          <c:invertIfNegative val="0"/>
          <c:dLbls>
            <c:numFmt formatCode="#,##0.00" sourceLinked="0"/>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Monitor</c:v>
                </c:pt>
                <c:pt idx="1">
                  <c:v>Vijesti</c:v>
                </c:pt>
                <c:pt idx="2">
                  <c:v>Dan</c:v>
                </c:pt>
                <c:pt idx="3">
                  <c:v>Dnevne novine</c:v>
                </c:pt>
                <c:pt idx="4">
                  <c:v>Pobjeda</c:v>
                </c:pt>
              </c:strCache>
            </c:strRef>
          </c:cat>
          <c:val>
            <c:numRef>
              <c:f>List1!$B$2:$B$6</c:f>
              <c:numCache>
                <c:formatCode>General</c:formatCode>
                <c:ptCount val="5"/>
                <c:pt idx="0">
                  <c:v>3451.0</c:v>
                </c:pt>
                <c:pt idx="1">
                  <c:v>13021.8</c:v>
                </c:pt>
                <c:pt idx="2">
                  <c:v>14763.0</c:v>
                </c:pt>
                <c:pt idx="3">
                  <c:v>14952.6</c:v>
                </c:pt>
                <c:pt idx="4">
                  <c:v>166079.4</c:v>
                </c:pt>
              </c:numCache>
            </c:numRef>
          </c:val>
        </c:ser>
        <c:dLbls>
          <c:showLegendKey val="0"/>
          <c:showVal val="1"/>
          <c:showCatName val="0"/>
          <c:showSerName val="0"/>
          <c:showPercent val="0"/>
          <c:showBubbleSize val="0"/>
        </c:dLbls>
        <c:gapWidth val="75"/>
        <c:axId val="2128087064"/>
        <c:axId val="2128095288"/>
      </c:barChart>
      <c:catAx>
        <c:axId val="2128087064"/>
        <c:scaling>
          <c:orientation val="minMax"/>
        </c:scaling>
        <c:delete val="0"/>
        <c:axPos val="l"/>
        <c:numFmt formatCode="General" sourceLinked="0"/>
        <c:majorTickMark val="none"/>
        <c:minorTickMark val="none"/>
        <c:tickLblPos val="nextTo"/>
        <c:txPr>
          <a:bodyPr/>
          <a:lstStyle/>
          <a:p>
            <a:pPr>
              <a:defRPr sz="1400" b="1"/>
            </a:pPr>
            <a:endParaRPr lang="en-US"/>
          </a:p>
        </c:txPr>
        <c:crossAx val="2128095288"/>
        <c:crosses val="autoZero"/>
        <c:auto val="1"/>
        <c:lblAlgn val="ctr"/>
        <c:lblOffset val="100"/>
        <c:noMultiLvlLbl val="0"/>
      </c:catAx>
      <c:valAx>
        <c:axId val="2128095288"/>
        <c:scaling>
          <c:orientation val="minMax"/>
        </c:scaling>
        <c:delete val="0"/>
        <c:axPos val="b"/>
        <c:numFmt formatCode="#,##0.0" sourceLinked="0"/>
        <c:majorTickMark val="none"/>
        <c:minorTickMark val="none"/>
        <c:tickLblPos val="nextTo"/>
        <c:crossAx val="2128087064"/>
        <c:crosses val="autoZero"/>
        <c:crossBetween val="between"/>
      </c:valAx>
    </c:plotArea>
    <c:plotVisOnly val="1"/>
    <c:dispBlanksAs val="gap"/>
    <c:showDLblsOverMax val="0"/>
  </c:chart>
  <c:txPr>
    <a:bodyPr/>
    <a:lstStyle/>
    <a:p>
      <a:pPr>
        <a:defRPr sz="900" baseline="0">
          <a:latin typeface="Calibri" panose="020F050202020403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List1!$B$1</c:f>
              <c:strCache>
                <c:ptCount val="1"/>
                <c:pt idx="0">
                  <c:v>Kolona1</c:v>
                </c:pt>
              </c:strCache>
            </c:strRef>
          </c:tx>
          <c:spPr>
            <a:scene3d>
              <a:camera prst="orthographicFront"/>
              <a:lightRig rig="threePt" dir="t">
                <a:rot lat="0" lon="0" rev="1200000"/>
              </a:lightRig>
            </a:scene3d>
            <a:sp3d>
              <a:bevelT w="63500" h="25400"/>
            </a:sp3d>
          </c:spPr>
          <c:dPt>
            <c:idx val="0"/>
            <c:bubble3D val="0"/>
            <c:spPr>
              <a:solidFill>
                <a:srgbClr val="00B0F0"/>
              </a:solidFill>
              <a:scene3d>
                <a:camera prst="orthographicFront"/>
                <a:lightRig rig="threePt" dir="t">
                  <a:rot lat="0" lon="0" rev="1200000"/>
                </a:lightRig>
              </a:scene3d>
              <a:sp3d>
                <a:bevelT w="63500" h="25400"/>
              </a:sp3d>
            </c:spPr>
          </c:dPt>
          <c:dPt>
            <c:idx val="1"/>
            <c:bubble3D val="0"/>
            <c:spPr>
              <a:solidFill>
                <a:schemeClr val="accent4">
                  <a:lumMod val="60000"/>
                  <a:lumOff val="40000"/>
                </a:schemeClr>
              </a:solidFill>
              <a:scene3d>
                <a:camera prst="orthographicFront"/>
                <a:lightRig rig="threePt" dir="t">
                  <a:rot lat="0" lon="0" rev="1200000"/>
                </a:lightRig>
              </a:scene3d>
              <a:sp3d>
                <a:bevelT w="63500" h="25400"/>
              </a:sp3d>
            </c:spPr>
          </c:dPt>
          <c:dPt>
            <c:idx val="3"/>
            <c:bubble3D val="0"/>
            <c:spPr>
              <a:solidFill>
                <a:srgbClr val="FF0000"/>
              </a:solidFill>
              <a:effectLst>
                <a:outerShdw blurRad="50800" dist="38100" dir="13500000" algn="br" rotWithShape="0">
                  <a:prstClr val="black">
                    <a:alpha val="40000"/>
                  </a:prstClr>
                </a:outerShdw>
              </a:effectLst>
              <a:scene3d>
                <a:camera prst="orthographicFront"/>
                <a:lightRig rig="threePt" dir="t">
                  <a:rot lat="0" lon="0" rev="1200000"/>
                </a:lightRig>
              </a:scene3d>
              <a:sp3d>
                <a:bevelT w="63500" h="25400"/>
              </a:sp3d>
            </c:spPr>
          </c:dPt>
          <c:dPt>
            <c:idx val="4"/>
            <c:bubble3D val="0"/>
            <c:spPr>
              <a:solidFill>
                <a:srgbClr val="FFFF00"/>
              </a:solidFill>
              <a:scene3d>
                <a:camera prst="orthographicFront"/>
                <a:lightRig rig="threePt" dir="t">
                  <a:rot lat="0" lon="0" rev="1200000"/>
                </a:lightRig>
              </a:scene3d>
              <a:sp3d>
                <a:bevelT w="63500" h="25400"/>
              </a:sp3d>
            </c:spPr>
          </c:dPt>
          <c:dLbls>
            <c:spPr>
              <a:noFill/>
              <a:ln>
                <a:noFill/>
              </a:ln>
              <a:effectLst/>
            </c:spPr>
            <c:txPr>
              <a:bodyPr wrap="square" lIns="38100" tIns="19050" rIns="38100" bIns="19050" anchor="ctr">
                <a:spAutoFit/>
              </a:bodyPr>
              <a:lstStyle/>
              <a:p>
                <a:pPr>
                  <a:defRPr sz="1800"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List1!$A$2:$A$6</c:f>
              <c:strCache>
                <c:ptCount val="5"/>
                <c:pt idx="0">
                  <c:v>Pobjeda</c:v>
                </c:pt>
                <c:pt idx="1">
                  <c:v>Dnevne novine</c:v>
                </c:pt>
                <c:pt idx="2">
                  <c:v>Dan</c:v>
                </c:pt>
                <c:pt idx="3">
                  <c:v>Vijesti</c:v>
                </c:pt>
                <c:pt idx="4">
                  <c:v>Monitor</c:v>
                </c:pt>
              </c:strCache>
            </c:strRef>
          </c:cat>
          <c:val>
            <c:numRef>
              <c:f>List1!$B$2:$B$6</c:f>
              <c:numCache>
                <c:formatCode>General</c:formatCode>
                <c:ptCount val="5"/>
                <c:pt idx="0">
                  <c:v>166079.4</c:v>
                </c:pt>
                <c:pt idx="1">
                  <c:v>14952.6</c:v>
                </c:pt>
                <c:pt idx="2">
                  <c:v>14763.0</c:v>
                </c:pt>
                <c:pt idx="3">
                  <c:v>13021.8</c:v>
                </c:pt>
                <c:pt idx="4">
                  <c:v>3451.0</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600" b="1"/>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86590519886139"/>
          <c:y val="0.0165208911221241"/>
          <c:w val="0.884726409584632"/>
          <c:h val="0.905835690414978"/>
        </c:manualLayout>
      </c:layout>
      <c:barChart>
        <c:barDir val="bar"/>
        <c:grouping val="clustered"/>
        <c:varyColors val="0"/>
        <c:ser>
          <c:idx val="0"/>
          <c:order val="0"/>
          <c:tx>
            <c:strRef>
              <c:f>List1!$B$1</c:f>
              <c:strCache>
                <c:ptCount val="1"/>
                <c:pt idx="0">
                  <c:v>Televizije</c:v>
                </c:pt>
              </c:strCache>
            </c:strRef>
          </c:tx>
          <c:invertIfNegative val="0"/>
          <c:dLbls>
            <c:numFmt formatCode="#,##0.00" sourceLinked="0"/>
            <c:spPr>
              <a:noFill/>
              <a:ln>
                <a:noFill/>
              </a:ln>
              <a:effectLst/>
            </c:spPr>
            <c:txPr>
              <a:bodyPr wrap="square" lIns="38100" tIns="19050" rIns="38100" bIns="19050" anchor="ctr">
                <a:spAutoFit/>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Pink M</c:v>
                </c:pt>
                <c:pt idx="1">
                  <c:v>Atlas TV</c:v>
                </c:pt>
                <c:pt idx="2">
                  <c:v>Prva TV</c:v>
                </c:pt>
                <c:pt idx="3">
                  <c:v>TV Nikšić</c:v>
                </c:pt>
                <c:pt idx="4">
                  <c:v>TV SUN</c:v>
                </c:pt>
                <c:pt idx="5">
                  <c:v>Vijesti</c:v>
                </c:pt>
                <c:pt idx="6">
                  <c:v>RTCG</c:v>
                </c:pt>
              </c:strCache>
            </c:strRef>
          </c:cat>
          <c:val>
            <c:numRef>
              <c:f>List1!$B$2:$B$8</c:f>
              <c:numCache>
                <c:formatCode>General</c:formatCode>
                <c:ptCount val="7"/>
                <c:pt idx="0">
                  <c:v>10551.6</c:v>
                </c:pt>
                <c:pt idx="1">
                  <c:v>16257.4</c:v>
                </c:pt>
                <c:pt idx="2">
                  <c:v>19631.5</c:v>
                </c:pt>
                <c:pt idx="3">
                  <c:v>22523.8</c:v>
                </c:pt>
                <c:pt idx="4">
                  <c:v>22833.7</c:v>
                </c:pt>
                <c:pt idx="5">
                  <c:v>58237.5</c:v>
                </c:pt>
                <c:pt idx="6">
                  <c:v>166592.7</c:v>
                </c:pt>
              </c:numCache>
            </c:numRef>
          </c:val>
        </c:ser>
        <c:dLbls>
          <c:showLegendKey val="0"/>
          <c:showVal val="1"/>
          <c:showCatName val="0"/>
          <c:showSerName val="0"/>
          <c:showPercent val="0"/>
          <c:showBubbleSize val="0"/>
        </c:dLbls>
        <c:gapWidth val="75"/>
        <c:axId val="2125420392"/>
        <c:axId val="2125428728"/>
      </c:barChart>
      <c:catAx>
        <c:axId val="2125420392"/>
        <c:scaling>
          <c:orientation val="minMax"/>
        </c:scaling>
        <c:delete val="0"/>
        <c:axPos val="l"/>
        <c:numFmt formatCode="General" sourceLinked="0"/>
        <c:majorTickMark val="none"/>
        <c:minorTickMark val="none"/>
        <c:tickLblPos val="nextTo"/>
        <c:txPr>
          <a:bodyPr/>
          <a:lstStyle/>
          <a:p>
            <a:pPr>
              <a:defRPr sz="1400" b="1"/>
            </a:pPr>
            <a:endParaRPr lang="en-US"/>
          </a:p>
        </c:txPr>
        <c:crossAx val="2125428728"/>
        <c:crosses val="autoZero"/>
        <c:auto val="1"/>
        <c:lblAlgn val="ctr"/>
        <c:lblOffset val="100"/>
        <c:noMultiLvlLbl val="0"/>
      </c:catAx>
      <c:valAx>
        <c:axId val="2125428728"/>
        <c:scaling>
          <c:orientation val="minMax"/>
        </c:scaling>
        <c:delete val="0"/>
        <c:axPos val="b"/>
        <c:numFmt formatCode="#,##0.0" sourceLinked="0"/>
        <c:majorTickMark val="none"/>
        <c:minorTickMark val="none"/>
        <c:tickLblPos val="nextTo"/>
        <c:crossAx val="2125420392"/>
        <c:crosses val="autoZero"/>
        <c:crossBetween val="between"/>
      </c:valAx>
    </c:plotArea>
    <c:plotVisOnly val="1"/>
    <c:dispBlanksAs val="gap"/>
    <c:showDLblsOverMax val="0"/>
  </c:chart>
  <c:txPr>
    <a:bodyPr/>
    <a:lstStyle/>
    <a:p>
      <a:pPr>
        <a:defRPr sz="900" baseline="0">
          <a:latin typeface="Calibri" panose="020F050202020403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List1!$B$1</c:f>
              <c:strCache>
                <c:ptCount val="1"/>
                <c:pt idx="0">
                  <c:v>Kolona1</c:v>
                </c:pt>
              </c:strCache>
            </c:strRef>
          </c:tx>
          <c:spPr>
            <a:scene3d>
              <a:camera prst="orthographicFront"/>
              <a:lightRig rig="threePt" dir="t">
                <a:rot lat="0" lon="0" rev="1200000"/>
              </a:lightRig>
            </a:scene3d>
            <a:sp3d>
              <a:bevelT w="63500" h="25400"/>
            </a:sp3d>
          </c:spPr>
          <c:dLbls>
            <c:spPr>
              <a:noFill/>
              <a:ln>
                <a:noFill/>
              </a:ln>
              <a:effectLst/>
            </c:spPr>
            <c:txPr>
              <a:bodyPr wrap="square" lIns="38100" tIns="19050" rIns="38100" bIns="19050" anchor="ctr">
                <a:spAutoFit/>
              </a:bodyPr>
              <a:lstStyle/>
              <a:p>
                <a:pPr>
                  <a:defRPr sz="2000"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List1!$A$2:$A$8</c:f>
              <c:strCache>
                <c:ptCount val="7"/>
                <c:pt idx="0">
                  <c:v>RTCG</c:v>
                </c:pt>
                <c:pt idx="1">
                  <c:v>Vijesti</c:v>
                </c:pt>
                <c:pt idx="2">
                  <c:v>TV SUN</c:v>
                </c:pt>
                <c:pt idx="3">
                  <c:v>TV Nikšić</c:v>
                </c:pt>
                <c:pt idx="4">
                  <c:v>Prva TV</c:v>
                </c:pt>
                <c:pt idx="5">
                  <c:v>Atlas TV</c:v>
                </c:pt>
                <c:pt idx="6">
                  <c:v>Pink M</c:v>
                </c:pt>
              </c:strCache>
            </c:strRef>
          </c:cat>
          <c:val>
            <c:numRef>
              <c:f>List1!$B$2:$B$8</c:f>
              <c:numCache>
                <c:formatCode>General</c:formatCode>
                <c:ptCount val="7"/>
                <c:pt idx="0">
                  <c:v>166592.7</c:v>
                </c:pt>
                <c:pt idx="1">
                  <c:v>58237.5</c:v>
                </c:pt>
                <c:pt idx="2">
                  <c:v>22833.7</c:v>
                </c:pt>
                <c:pt idx="3">
                  <c:v>22523.8</c:v>
                </c:pt>
                <c:pt idx="4">
                  <c:v>19631.5</c:v>
                </c:pt>
                <c:pt idx="5">
                  <c:v>16257.4</c:v>
                </c:pt>
                <c:pt idx="6">
                  <c:v>10551.6</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2000" b="1"/>
          </a:pPr>
          <a:endParaRPr lang="en-US"/>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List1!$B$1</c:f>
              <c:strCache>
                <c:ptCount val="1"/>
                <c:pt idx="0">
                  <c:v>Grupa 1</c:v>
                </c:pt>
              </c:strCache>
            </c:strRef>
          </c:tx>
          <c:invertIfNegative val="0"/>
          <c:dLbls>
            <c:numFmt formatCode="#,##0.00" sourceLinked="0"/>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Radio Kotor</c:v>
                </c:pt>
                <c:pt idx="1">
                  <c:v>Radio Bar</c:v>
                </c:pt>
                <c:pt idx="2">
                  <c:v>Radio HN</c:v>
                </c:pt>
                <c:pt idx="3">
                  <c:v>Radio Adriatic</c:v>
                </c:pt>
                <c:pt idx="4">
                  <c:v>Radio Jadran</c:v>
                </c:pt>
                <c:pt idx="5">
                  <c:v>Radio Dux</c:v>
                </c:pt>
                <c:pt idx="6">
                  <c:v>Radio Mojkovac</c:v>
                </c:pt>
                <c:pt idx="7">
                  <c:v>Radio Skala</c:v>
                </c:pt>
                <c:pt idx="8">
                  <c:v>Antena M</c:v>
                </c:pt>
              </c:strCache>
            </c:strRef>
          </c:cat>
          <c:val>
            <c:numRef>
              <c:f>List1!$B$2:$B$10</c:f>
              <c:numCache>
                <c:formatCode>General</c:formatCode>
                <c:ptCount val="9"/>
                <c:pt idx="0">
                  <c:v>2288.0</c:v>
                </c:pt>
                <c:pt idx="1">
                  <c:v>3655.8</c:v>
                </c:pt>
                <c:pt idx="2">
                  <c:v>3760.4</c:v>
                </c:pt>
                <c:pt idx="3">
                  <c:v>5260.0</c:v>
                </c:pt>
                <c:pt idx="4">
                  <c:v>5777.7</c:v>
                </c:pt>
                <c:pt idx="5">
                  <c:v>6045.0</c:v>
                </c:pt>
                <c:pt idx="6">
                  <c:v>10916.0</c:v>
                </c:pt>
                <c:pt idx="7">
                  <c:v>18813.0</c:v>
                </c:pt>
                <c:pt idx="8">
                  <c:v>28098.0</c:v>
                </c:pt>
              </c:numCache>
            </c:numRef>
          </c:val>
        </c:ser>
        <c:dLbls>
          <c:showLegendKey val="0"/>
          <c:showVal val="1"/>
          <c:showCatName val="0"/>
          <c:showSerName val="0"/>
          <c:showPercent val="0"/>
          <c:showBubbleSize val="0"/>
        </c:dLbls>
        <c:gapWidth val="75"/>
        <c:axId val="2128231304"/>
        <c:axId val="2128239592"/>
      </c:barChart>
      <c:catAx>
        <c:axId val="2128231304"/>
        <c:scaling>
          <c:orientation val="minMax"/>
        </c:scaling>
        <c:delete val="0"/>
        <c:axPos val="l"/>
        <c:numFmt formatCode="General" sourceLinked="0"/>
        <c:majorTickMark val="none"/>
        <c:minorTickMark val="none"/>
        <c:tickLblPos val="nextTo"/>
        <c:txPr>
          <a:bodyPr/>
          <a:lstStyle/>
          <a:p>
            <a:pPr>
              <a:defRPr sz="1400" b="1"/>
            </a:pPr>
            <a:endParaRPr lang="en-US"/>
          </a:p>
        </c:txPr>
        <c:crossAx val="2128239592"/>
        <c:crosses val="autoZero"/>
        <c:auto val="1"/>
        <c:lblAlgn val="ctr"/>
        <c:lblOffset val="100"/>
        <c:noMultiLvlLbl val="0"/>
      </c:catAx>
      <c:valAx>
        <c:axId val="2128239592"/>
        <c:scaling>
          <c:orientation val="minMax"/>
        </c:scaling>
        <c:delete val="0"/>
        <c:axPos val="b"/>
        <c:numFmt formatCode="#,##0.0" sourceLinked="0"/>
        <c:majorTickMark val="none"/>
        <c:minorTickMark val="none"/>
        <c:tickLblPos val="nextTo"/>
        <c:crossAx val="2128231304"/>
        <c:crosses val="autoZero"/>
        <c:crossBetween val="between"/>
      </c:valAx>
    </c:plotArea>
    <c:plotVisOnly val="1"/>
    <c:dispBlanksAs val="gap"/>
    <c:showDLblsOverMax val="0"/>
  </c:chart>
  <c:txPr>
    <a:bodyPr/>
    <a:lstStyle/>
    <a:p>
      <a:pPr>
        <a:defRPr sz="900" baseline="0">
          <a:latin typeface="Calibri" panose="020F050202020403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List1!$B$1</c:f>
              <c:strCache>
                <c:ptCount val="1"/>
                <c:pt idx="0">
                  <c:v>Kolona1</c:v>
                </c:pt>
              </c:strCache>
            </c:strRef>
          </c:tx>
          <c:spPr>
            <a:scene3d>
              <a:camera prst="orthographicFront"/>
              <a:lightRig rig="threePt" dir="t">
                <a:rot lat="0" lon="0" rev="1200000"/>
              </a:lightRig>
            </a:scene3d>
            <a:sp3d>
              <a:bevelT w="63500" h="25400"/>
            </a:sp3d>
          </c:spPr>
          <c:dLbls>
            <c:spPr>
              <a:noFill/>
              <a:ln>
                <a:noFill/>
              </a:ln>
              <a:effectLst/>
            </c:spPr>
            <c:txPr>
              <a:bodyPr wrap="square" lIns="38100" tIns="19050" rIns="38100" bIns="19050" anchor="ctr">
                <a:spAutoFit/>
              </a:bodyPr>
              <a:lstStyle/>
              <a:p>
                <a:pPr>
                  <a:defRPr sz="2000"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List1!$A$2:$A$10</c:f>
              <c:strCache>
                <c:ptCount val="9"/>
                <c:pt idx="0">
                  <c:v>Antena M</c:v>
                </c:pt>
                <c:pt idx="1">
                  <c:v>Radio Skala</c:v>
                </c:pt>
                <c:pt idx="2">
                  <c:v>Radio Mojkovac</c:v>
                </c:pt>
                <c:pt idx="3">
                  <c:v>Radio Dux</c:v>
                </c:pt>
                <c:pt idx="4">
                  <c:v>Radio Jadran</c:v>
                </c:pt>
                <c:pt idx="5">
                  <c:v>Radio Adriatic</c:v>
                </c:pt>
                <c:pt idx="6">
                  <c:v>Radio HN</c:v>
                </c:pt>
                <c:pt idx="7">
                  <c:v>Radio Bar</c:v>
                </c:pt>
                <c:pt idx="8">
                  <c:v>Radio Kotor</c:v>
                </c:pt>
              </c:strCache>
            </c:strRef>
          </c:cat>
          <c:val>
            <c:numRef>
              <c:f>List1!$B$2:$B$10</c:f>
              <c:numCache>
                <c:formatCode>General</c:formatCode>
                <c:ptCount val="9"/>
                <c:pt idx="0">
                  <c:v>28098.0</c:v>
                </c:pt>
                <c:pt idx="1">
                  <c:v>18813.0</c:v>
                </c:pt>
                <c:pt idx="2">
                  <c:v>10916.0</c:v>
                </c:pt>
                <c:pt idx="3">
                  <c:v>6045.0</c:v>
                </c:pt>
                <c:pt idx="4">
                  <c:v>5777.7</c:v>
                </c:pt>
                <c:pt idx="5">
                  <c:v>5260.0</c:v>
                </c:pt>
                <c:pt idx="6">
                  <c:v>3760.4</c:v>
                </c:pt>
                <c:pt idx="7">
                  <c:v>3655.8</c:v>
                </c:pt>
                <c:pt idx="8">
                  <c:v>2288.0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76729715850736"/>
          <c:y val="0.135466148573152"/>
          <c:w val="0.176168834873902"/>
          <c:h val="0.729067473039327"/>
        </c:manualLayout>
      </c:layout>
      <c:overlay val="0"/>
      <c:txPr>
        <a:bodyPr/>
        <a:lstStyle/>
        <a:p>
          <a:pPr>
            <a:defRPr sz="1800" b="1"/>
          </a:pPr>
          <a:endParaRPr lang="en-US"/>
        </a:p>
      </c:txPr>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9">
  <a:schemeClr val="accent6"/>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9">
  <a:schemeClr val="accent6"/>
</cs:colorStyle>
</file>

<file path=ppt/charts/colors15.xml><?xml version="1.0" encoding="utf-8"?>
<cs:colorStyle xmlns:cs="http://schemas.microsoft.com/office/drawing/2012/chartStyle" xmlns:a="http://schemas.openxmlformats.org/drawingml/2006/main" meth="withinLinear" id="19">
  <a:schemeClr val="accent6"/>
</cs:colorStyle>
</file>

<file path=ppt/charts/colors16.xml><?xml version="1.0" encoding="utf-8"?>
<cs:colorStyle xmlns:cs="http://schemas.microsoft.com/office/drawing/2012/chartStyle" xmlns:a="http://schemas.openxmlformats.org/drawingml/2006/main" meth="withinLinear" id="19">
  <a:schemeClr val="accent6"/>
</cs:colorStyle>
</file>

<file path=ppt/charts/colors17.xml><?xml version="1.0" encoding="utf-8"?>
<cs:colorStyle xmlns:cs="http://schemas.microsoft.com/office/drawing/2012/chartStyle" xmlns:a="http://schemas.openxmlformats.org/drawingml/2006/main" meth="withinLinear" id="19">
  <a:schemeClr val="accent6"/>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9">
  <a:schemeClr val="accent6"/>
</cs:colorStyle>
</file>

<file path=ppt/charts/colors21.xml><?xml version="1.0" encoding="utf-8"?>
<cs:colorStyle xmlns:cs="http://schemas.microsoft.com/office/drawing/2012/chartStyle" xmlns:a="http://schemas.openxmlformats.org/drawingml/2006/main" meth="withinLinear" id="19">
  <a:schemeClr val="accent6"/>
</cs:colorStyle>
</file>

<file path=ppt/charts/colors2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2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2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2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2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2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2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2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2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2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2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12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2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2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2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2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2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2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2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2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2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x-non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x-none"/>
          </a:p>
        </p:txBody>
      </p:sp>
      <p:sp>
        <p:nvSpPr>
          <p:cNvPr id="4" name="Date Placeholder 3"/>
          <p:cNvSpPr>
            <a:spLocks noGrp="1"/>
          </p:cNvSpPr>
          <p:nvPr>
            <p:ph type="dt" sz="half" idx="10"/>
          </p:nvPr>
        </p:nvSpPr>
        <p:spPr/>
        <p:txBody>
          <a:bodyPr/>
          <a:lstStyle/>
          <a:p>
            <a:fld id="{6391798D-E1B5-485E-A31B-315C0BC80747}" type="datetimeFigureOut">
              <a:rPr lang="x-none" smtClean="0"/>
              <a:t>25/12/2016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80983C96-8251-4416-BFAB-7173D46378DD}" type="slidenum">
              <a:rPr lang="x-none" smtClean="0"/>
              <a:t>‹#›</a:t>
            </a:fld>
            <a:endParaRPr lang="x-none"/>
          </a:p>
        </p:txBody>
      </p:sp>
    </p:spTree>
    <p:extLst>
      <p:ext uri="{BB962C8B-B14F-4D97-AF65-F5344CB8AC3E}">
        <p14:creationId xmlns:p14="http://schemas.microsoft.com/office/powerpoint/2010/main" val="392376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p:cNvSpPr>
            <a:spLocks noGrp="1"/>
          </p:cNvSpPr>
          <p:nvPr>
            <p:ph type="dt" sz="half" idx="10"/>
          </p:nvPr>
        </p:nvSpPr>
        <p:spPr/>
        <p:txBody>
          <a:bodyPr/>
          <a:lstStyle/>
          <a:p>
            <a:fld id="{6391798D-E1B5-485E-A31B-315C0BC80747}" type="datetimeFigureOut">
              <a:rPr lang="x-none" smtClean="0"/>
              <a:t>25/12/2016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80983C96-8251-4416-BFAB-7173D46378DD}" type="slidenum">
              <a:rPr lang="x-none" smtClean="0"/>
              <a:t>‹#›</a:t>
            </a:fld>
            <a:endParaRPr lang="x-none"/>
          </a:p>
        </p:txBody>
      </p:sp>
    </p:spTree>
    <p:extLst>
      <p:ext uri="{BB962C8B-B14F-4D97-AF65-F5344CB8AC3E}">
        <p14:creationId xmlns:p14="http://schemas.microsoft.com/office/powerpoint/2010/main" val="276271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x-non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p:cNvSpPr>
            <a:spLocks noGrp="1"/>
          </p:cNvSpPr>
          <p:nvPr>
            <p:ph type="dt" sz="half" idx="10"/>
          </p:nvPr>
        </p:nvSpPr>
        <p:spPr/>
        <p:txBody>
          <a:bodyPr/>
          <a:lstStyle/>
          <a:p>
            <a:fld id="{6391798D-E1B5-485E-A31B-315C0BC80747}" type="datetimeFigureOut">
              <a:rPr lang="x-none" smtClean="0"/>
              <a:t>25/12/2016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80983C96-8251-4416-BFAB-7173D46378DD}" type="slidenum">
              <a:rPr lang="x-none" smtClean="0"/>
              <a:t>‹#›</a:t>
            </a:fld>
            <a:endParaRPr lang="x-none"/>
          </a:p>
        </p:txBody>
      </p:sp>
    </p:spTree>
    <p:extLst>
      <p:ext uri="{BB962C8B-B14F-4D97-AF65-F5344CB8AC3E}">
        <p14:creationId xmlns:p14="http://schemas.microsoft.com/office/powerpoint/2010/main" val="285166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p:cNvSpPr>
            <a:spLocks noGrp="1"/>
          </p:cNvSpPr>
          <p:nvPr>
            <p:ph type="dt" sz="half" idx="10"/>
          </p:nvPr>
        </p:nvSpPr>
        <p:spPr/>
        <p:txBody>
          <a:bodyPr/>
          <a:lstStyle/>
          <a:p>
            <a:fld id="{6391798D-E1B5-485E-A31B-315C0BC80747}" type="datetimeFigureOut">
              <a:rPr lang="x-none" smtClean="0"/>
              <a:t>25/12/2016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80983C96-8251-4416-BFAB-7173D46378DD}" type="slidenum">
              <a:rPr lang="x-none" smtClean="0"/>
              <a:t>‹#›</a:t>
            </a:fld>
            <a:endParaRPr lang="x-none"/>
          </a:p>
        </p:txBody>
      </p:sp>
    </p:spTree>
    <p:extLst>
      <p:ext uri="{BB962C8B-B14F-4D97-AF65-F5344CB8AC3E}">
        <p14:creationId xmlns:p14="http://schemas.microsoft.com/office/powerpoint/2010/main" val="430555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x-non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1798D-E1B5-485E-A31B-315C0BC80747}" type="datetimeFigureOut">
              <a:rPr lang="x-none" smtClean="0"/>
              <a:t>25/12/2016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80983C96-8251-4416-BFAB-7173D46378DD}" type="slidenum">
              <a:rPr lang="x-none" smtClean="0"/>
              <a:t>‹#›</a:t>
            </a:fld>
            <a:endParaRPr lang="x-none"/>
          </a:p>
        </p:txBody>
      </p:sp>
    </p:spTree>
    <p:extLst>
      <p:ext uri="{BB962C8B-B14F-4D97-AF65-F5344CB8AC3E}">
        <p14:creationId xmlns:p14="http://schemas.microsoft.com/office/powerpoint/2010/main" val="115603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4"/>
          <p:cNvSpPr>
            <a:spLocks noGrp="1"/>
          </p:cNvSpPr>
          <p:nvPr>
            <p:ph type="dt" sz="half" idx="10"/>
          </p:nvPr>
        </p:nvSpPr>
        <p:spPr/>
        <p:txBody>
          <a:bodyPr/>
          <a:lstStyle/>
          <a:p>
            <a:fld id="{6391798D-E1B5-485E-A31B-315C0BC80747}" type="datetimeFigureOut">
              <a:rPr lang="x-none" smtClean="0"/>
              <a:t>25/12/2016</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80983C96-8251-4416-BFAB-7173D46378DD}" type="slidenum">
              <a:rPr lang="x-none" smtClean="0"/>
              <a:t>‹#›</a:t>
            </a:fld>
            <a:endParaRPr lang="x-none"/>
          </a:p>
        </p:txBody>
      </p:sp>
    </p:spTree>
    <p:extLst>
      <p:ext uri="{BB962C8B-B14F-4D97-AF65-F5344CB8AC3E}">
        <p14:creationId xmlns:p14="http://schemas.microsoft.com/office/powerpoint/2010/main" val="161370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x-non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6"/>
          <p:cNvSpPr>
            <a:spLocks noGrp="1"/>
          </p:cNvSpPr>
          <p:nvPr>
            <p:ph type="dt" sz="half" idx="10"/>
          </p:nvPr>
        </p:nvSpPr>
        <p:spPr/>
        <p:txBody>
          <a:bodyPr/>
          <a:lstStyle/>
          <a:p>
            <a:fld id="{6391798D-E1B5-485E-A31B-315C0BC80747}" type="datetimeFigureOut">
              <a:rPr lang="x-none" smtClean="0"/>
              <a:t>25/12/2016</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80983C96-8251-4416-BFAB-7173D46378DD}" type="slidenum">
              <a:rPr lang="x-none" smtClean="0"/>
              <a:t>‹#›</a:t>
            </a:fld>
            <a:endParaRPr lang="x-none"/>
          </a:p>
        </p:txBody>
      </p:sp>
    </p:spTree>
    <p:extLst>
      <p:ext uri="{BB962C8B-B14F-4D97-AF65-F5344CB8AC3E}">
        <p14:creationId xmlns:p14="http://schemas.microsoft.com/office/powerpoint/2010/main" val="264583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Date Placeholder 2"/>
          <p:cNvSpPr>
            <a:spLocks noGrp="1"/>
          </p:cNvSpPr>
          <p:nvPr>
            <p:ph type="dt" sz="half" idx="10"/>
          </p:nvPr>
        </p:nvSpPr>
        <p:spPr/>
        <p:txBody>
          <a:bodyPr/>
          <a:lstStyle/>
          <a:p>
            <a:fld id="{6391798D-E1B5-485E-A31B-315C0BC80747}" type="datetimeFigureOut">
              <a:rPr lang="x-none" smtClean="0"/>
              <a:t>25/12/2016</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80983C96-8251-4416-BFAB-7173D46378DD}" type="slidenum">
              <a:rPr lang="x-none" smtClean="0"/>
              <a:t>‹#›</a:t>
            </a:fld>
            <a:endParaRPr lang="x-none"/>
          </a:p>
        </p:txBody>
      </p:sp>
    </p:spTree>
    <p:extLst>
      <p:ext uri="{BB962C8B-B14F-4D97-AF65-F5344CB8AC3E}">
        <p14:creationId xmlns:p14="http://schemas.microsoft.com/office/powerpoint/2010/main" val="26585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1798D-E1B5-485E-A31B-315C0BC80747}" type="datetimeFigureOut">
              <a:rPr lang="x-none" smtClean="0"/>
              <a:t>25/12/2016</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80983C96-8251-4416-BFAB-7173D46378DD}" type="slidenum">
              <a:rPr lang="x-none" smtClean="0"/>
              <a:t>‹#›</a:t>
            </a:fld>
            <a:endParaRPr lang="x-none"/>
          </a:p>
        </p:txBody>
      </p:sp>
    </p:spTree>
    <p:extLst>
      <p:ext uri="{BB962C8B-B14F-4D97-AF65-F5344CB8AC3E}">
        <p14:creationId xmlns:p14="http://schemas.microsoft.com/office/powerpoint/2010/main" val="806471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x-non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1798D-E1B5-485E-A31B-315C0BC80747}" type="datetimeFigureOut">
              <a:rPr lang="x-none" smtClean="0"/>
              <a:t>25/12/2016</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80983C96-8251-4416-BFAB-7173D46378DD}" type="slidenum">
              <a:rPr lang="x-none" smtClean="0"/>
              <a:t>‹#›</a:t>
            </a:fld>
            <a:endParaRPr lang="x-none"/>
          </a:p>
        </p:txBody>
      </p:sp>
    </p:spTree>
    <p:extLst>
      <p:ext uri="{BB962C8B-B14F-4D97-AF65-F5344CB8AC3E}">
        <p14:creationId xmlns:p14="http://schemas.microsoft.com/office/powerpoint/2010/main" val="270918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x-non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1798D-E1B5-485E-A31B-315C0BC80747}" type="datetimeFigureOut">
              <a:rPr lang="x-none" smtClean="0"/>
              <a:t>25/12/2016</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80983C96-8251-4416-BFAB-7173D46378DD}" type="slidenum">
              <a:rPr lang="x-none" smtClean="0"/>
              <a:t>‹#›</a:t>
            </a:fld>
            <a:endParaRPr lang="x-none"/>
          </a:p>
        </p:txBody>
      </p:sp>
    </p:spTree>
    <p:extLst>
      <p:ext uri="{BB962C8B-B14F-4D97-AF65-F5344CB8AC3E}">
        <p14:creationId xmlns:p14="http://schemas.microsoft.com/office/powerpoint/2010/main" val="16856278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x-non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1798D-E1B5-485E-A31B-315C0BC80747}" type="datetimeFigureOut">
              <a:rPr lang="x-none" smtClean="0"/>
              <a:t>25/12/2016</a:t>
            </a:fld>
            <a:endParaRPr lang="x-non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83C96-8251-4416-BFAB-7173D46378DD}" type="slidenum">
              <a:rPr lang="x-none" smtClean="0"/>
              <a:t>‹#›</a:t>
            </a:fld>
            <a:endParaRPr lang="x-none"/>
          </a:p>
        </p:txBody>
      </p:sp>
    </p:spTree>
    <p:extLst>
      <p:ext uri="{BB962C8B-B14F-4D97-AF65-F5344CB8AC3E}">
        <p14:creationId xmlns:p14="http://schemas.microsoft.com/office/powerpoint/2010/main" val="622235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chart" Target="../charts/char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chart" Target="../charts/char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chart" Target="../charts/char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chart" Target="../charts/char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chart" Target="../charts/char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chart" Target="../charts/char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chart" Target="../charts/char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chart" Target="../charts/char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chart" Target="../charts/chart17.xml"/><Relationship Id="rId5" Type="http://schemas.openxmlformats.org/officeDocument/2006/relationships/chart" Target="../charts/chart18.xml"/><Relationship Id="rId6" Type="http://schemas.openxmlformats.org/officeDocument/2006/relationships/chart" Target="../charts/chart19.xml"/><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4" Type="http://schemas.openxmlformats.org/officeDocument/2006/relationships/chart" Target="../charts/chart22.xml"/><Relationship Id="rId5" Type="http://schemas.openxmlformats.org/officeDocument/2006/relationships/chart" Target="../charts/chart23.xml"/><Relationship Id="rId6" Type="http://schemas.openxmlformats.org/officeDocument/2006/relationships/chart" Target="../charts/chart24.xml"/><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6.xml"/><Relationship Id="rId4" Type="http://schemas.openxmlformats.org/officeDocument/2006/relationships/chart" Target="../charts/chart27.xml"/><Relationship Id="rId5" Type="http://schemas.openxmlformats.org/officeDocument/2006/relationships/chart" Target="../charts/chart28.xml"/><Relationship Id="rId6" Type="http://schemas.openxmlformats.org/officeDocument/2006/relationships/chart" Target="../charts/chart29.xml"/><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chart" Target="../charts/chart30.xml"/></Relationships>
</file>

<file path=ppt/slides/_rels/slide25.xml.rels><?xml version="1.0" encoding="UTF-8" standalone="yes"?>
<Relationships xmlns="http://schemas.openxmlformats.org/package/2006/relationships"><Relationship Id="rId3" Type="http://schemas.openxmlformats.org/officeDocument/2006/relationships/chart" Target="../charts/chart31.xml"/><Relationship Id="rId4" Type="http://schemas.openxmlformats.org/officeDocument/2006/relationships/chart" Target="../charts/chart32.xml"/><Relationship Id="rId5" Type="http://schemas.openxmlformats.org/officeDocument/2006/relationships/chart" Target="../charts/chart33.xml"/><Relationship Id="rId6" Type="http://schemas.openxmlformats.org/officeDocument/2006/relationships/chart" Target="../charts/chart34.xml"/><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chart" Target="../charts/char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chart" Target="../charts/char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chart" Target="../charts/char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8"/>
            <a:ext cx="12193085" cy="6857391"/>
          </a:xfrm>
          <a:prstGeom prst="rect">
            <a:avLst/>
          </a:prstGeom>
        </p:spPr>
      </p:pic>
    </p:spTree>
    <p:extLst>
      <p:ext uri="{BB962C8B-B14F-4D97-AF65-F5344CB8AC3E}">
        <p14:creationId xmlns:p14="http://schemas.microsoft.com/office/powerpoint/2010/main" val="12828206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2" name="Rectangle 1"/>
          <p:cNvSpPr/>
          <p:nvPr/>
        </p:nvSpPr>
        <p:spPr>
          <a:xfrm>
            <a:off x="3012141" y="1281320"/>
            <a:ext cx="4229695" cy="461665"/>
          </a:xfrm>
          <a:prstGeom prst="rect">
            <a:avLst/>
          </a:prstGeom>
        </p:spPr>
        <p:txBody>
          <a:bodyPr wrap="square">
            <a:spAutoFit/>
          </a:bodyPr>
          <a:lstStyle/>
          <a:p>
            <a:pPr algn="ctr"/>
            <a:r>
              <a:rPr lang="sr-Latn-CS" altLang="x-none" sz="2400" b="1" dirty="0" smtClean="0">
                <a:solidFill>
                  <a:srgbClr val="002060"/>
                </a:solidFill>
                <a:latin typeface="Sanserif" charset="0"/>
                <a:ea typeface="MS PGothic" panose="020B0600070205080204" pitchFamily="34" charset="-128"/>
              </a:rPr>
              <a:t>Televisions</a:t>
            </a:r>
            <a:endParaRPr lang="sr-Latn-CS" dirty="0">
              <a:solidFill>
                <a:srgbClr val="002060"/>
              </a:solidFill>
            </a:endParaRPr>
          </a:p>
        </p:txBody>
      </p:sp>
      <p:graphicFrame>
        <p:nvGraphicFramePr>
          <p:cNvPr id="5" name="Grafikon 36"/>
          <p:cNvGraphicFramePr>
            <a:graphicFrameLocks noGrp="1"/>
          </p:cNvGraphicFramePr>
          <p:nvPr>
            <p:ph idx="1"/>
            <p:extLst>
              <p:ext uri="{D42A27DB-BD31-4B8C-83A1-F6EECF244321}">
                <p14:modId xmlns:p14="http://schemas.microsoft.com/office/powerpoint/2010/main" val="4200431153"/>
              </p:ext>
            </p:extLst>
          </p:nvPr>
        </p:nvGraphicFramePr>
        <p:xfrm>
          <a:off x="394447" y="174298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84993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2" name="Rectangle 1"/>
          <p:cNvSpPr/>
          <p:nvPr/>
        </p:nvSpPr>
        <p:spPr>
          <a:xfrm>
            <a:off x="4699152" y="1281320"/>
            <a:ext cx="2542684" cy="461665"/>
          </a:xfrm>
          <a:prstGeom prst="rect">
            <a:avLst/>
          </a:prstGeom>
        </p:spPr>
        <p:txBody>
          <a:bodyPr wrap="square">
            <a:spAutoFit/>
          </a:bodyPr>
          <a:lstStyle/>
          <a:p>
            <a:pPr algn="ctr"/>
            <a:r>
              <a:rPr lang="sr-Latn-CS" altLang="x-none" sz="2400" b="1" dirty="0" smtClean="0">
                <a:solidFill>
                  <a:srgbClr val="002060"/>
                </a:solidFill>
                <a:latin typeface="Sanserif" charset="0"/>
                <a:ea typeface="MS PGothic" panose="020B0600070205080204" pitchFamily="34" charset="-128"/>
              </a:rPr>
              <a:t>Radio</a:t>
            </a:r>
            <a:endParaRPr lang="sr-Latn-CS" dirty="0">
              <a:solidFill>
                <a:srgbClr val="002060"/>
              </a:solidFill>
            </a:endParaRPr>
          </a:p>
        </p:txBody>
      </p:sp>
      <p:graphicFrame>
        <p:nvGraphicFramePr>
          <p:cNvPr id="5" name="Grafikon 37"/>
          <p:cNvGraphicFramePr>
            <a:graphicFrameLocks noGrp="1"/>
          </p:cNvGraphicFramePr>
          <p:nvPr>
            <p:ph idx="1"/>
            <p:extLst>
              <p:ext uri="{D42A27DB-BD31-4B8C-83A1-F6EECF244321}">
                <p14:modId xmlns:p14="http://schemas.microsoft.com/office/powerpoint/2010/main" val="3233573059"/>
              </p:ext>
            </p:extLst>
          </p:nvPr>
        </p:nvGraphicFramePr>
        <p:xfrm>
          <a:off x="349624" y="1742985"/>
          <a:ext cx="11470341" cy="47096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90767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2" name="Rectangle 1"/>
          <p:cNvSpPr/>
          <p:nvPr/>
        </p:nvSpPr>
        <p:spPr>
          <a:xfrm>
            <a:off x="3953435" y="1281320"/>
            <a:ext cx="3288401" cy="461665"/>
          </a:xfrm>
          <a:prstGeom prst="rect">
            <a:avLst/>
          </a:prstGeom>
        </p:spPr>
        <p:txBody>
          <a:bodyPr wrap="square">
            <a:spAutoFit/>
          </a:bodyPr>
          <a:lstStyle/>
          <a:p>
            <a:pPr algn="ctr"/>
            <a:r>
              <a:rPr lang="sr-Latn-CS" altLang="x-none" sz="2400" b="1" dirty="0" smtClean="0">
                <a:solidFill>
                  <a:srgbClr val="002060"/>
                </a:solidFill>
                <a:latin typeface="Sanserif" charset="0"/>
                <a:ea typeface="MS PGothic" panose="020B0600070205080204" pitchFamily="34" charset="-128"/>
              </a:rPr>
              <a:t>Radio</a:t>
            </a:r>
            <a:endParaRPr lang="sr-Latn-CS" dirty="0">
              <a:solidFill>
                <a:srgbClr val="002060"/>
              </a:solidFill>
            </a:endParaRPr>
          </a:p>
        </p:txBody>
      </p:sp>
      <p:graphicFrame>
        <p:nvGraphicFramePr>
          <p:cNvPr id="5" name="Grafikon 38"/>
          <p:cNvGraphicFramePr>
            <a:graphicFrameLocks noGrp="1"/>
          </p:cNvGraphicFramePr>
          <p:nvPr>
            <p:ph idx="1"/>
            <p:extLst>
              <p:ext uri="{D42A27DB-BD31-4B8C-83A1-F6EECF244321}">
                <p14:modId xmlns:p14="http://schemas.microsoft.com/office/powerpoint/2010/main" val="43339367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17777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2" name="Rectangle 1"/>
          <p:cNvSpPr/>
          <p:nvPr/>
        </p:nvSpPr>
        <p:spPr>
          <a:xfrm>
            <a:off x="4699152" y="1281320"/>
            <a:ext cx="2542684" cy="461665"/>
          </a:xfrm>
          <a:prstGeom prst="rect">
            <a:avLst/>
          </a:prstGeom>
        </p:spPr>
        <p:txBody>
          <a:bodyPr wrap="square">
            <a:spAutoFit/>
          </a:bodyPr>
          <a:lstStyle/>
          <a:p>
            <a:pPr algn="ctr"/>
            <a:r>
              <a:rPr lang="sr-Latn-CS" altLang="x-none" sz="2400" b="1" dirty="0" smtClean="0">
                <a:solidFill>
                  <a:srgbClr val="002060"/>
                </a:solidFill>
                <a:latin typeface="Sanserif" charset="0"/>
                <a:ea typeface="MS PGothic" panose="020B0600070205080204" pitchFamily="34" charset="-128"/>
              </a:rPr>
              <a:t>Portal</a:t>
            </a:r>
            <a:r>
              <a:rPr lang="en-US" altLang="x-none" sz="2400" b="1" dirty="0" smtClean="0">
                <a:solidFill>
                  <a:srgbClr val="002060"/>
                </a:solidFill>
                <a:latin typeface="Sanserif" charset="0"/>
                <a:ea typeface="MS PGothic" panose="020B0600070205080204" pitchFamily="34" charset="-128"/>
              </a:rPr>
              <a:t>s</a:t>
            </a:r>
            <a:endParaRPr lang="sr-Latn-CS" dirty="0">
              <a:solidFill>
                <a:srgbClr val="002060"/>
              </a:solidFill>
            </a:endParaRPr>
          </a:p>
        </p:txBody>
      </p:sp>
      <p:graphicFrame>
        <p:nvGraphicFramePr>
          <p:cNvPr id="5" name="Grafikon 39"/>
          <p:cNvGraphicFramePr>
            <a:graphicFrameLocks noGrp="1"/>
          </p:cNvGraphicFramePr>
          <p:nvPr>
            <p:ph idx="1"/>
            <p:extLst>
              <p:ext uri="{D42A27DB-BD31-4B8C-83A1-F6EECF244321}">
                <p14:modId xmlns:p14="http://schemas.microsoft.com/office/powerpoint/2010/main" val="1475181338"/>
              </p:ext>
            </p:extLst>
          </p:nvPr>
        </p:nvGraphicFramePr>
        <p:xfrm>
          <a:off x="0" y="1742984"/>
          <a:ext cx="11981330" cy="48998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67803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2" name="Rectangle 1"/>
          <p:cNvSpPr/>
          <p:nvPr/>
        </p:nvSpPr>
        <p:spPr>
          <a:xfrm>
            <a:off x="3455894" y="1281320"/>
            <a:ext cx="3785942" cy="461665"/>
          </a:xfrm>
          <a:prstGeom prst="rect">
            <a:avLst/>
          </a:prstGeom>
        </p:spPr>
        <p:txBody>
          <a:bodyPr wrap="square">
            <a:spAutoFit/>
          </a:bodyPr>
          <a:lstStyle/>
          <a:p>
            <a:pPr algn="ctr"/>
            <a:r>
              <a:rPr lang="sr-Latn-CS" altLang="x-none" sz="2400" b="1" dirty="0" smtClean="0">
                <a:solidFill>
                  <a:srgbClr val="002060"/>
                </a:solidFill>
                <a:latin typeface="Sanserif" charset="0"/>
                <a:ea typeface="MS PGothic" panose="020B0600070205080204" pitchFamily="34" charset="-128"/>
              </a:rPr>
              <a:t>Portal</a:t>
            </a:r>
            <a:r>
              <a:rPr lang="en-US" altLang="x-none" sz="2400" b="1" dirty="0" smtClean="0">
                <a:solidFill>
                  <a:srgbClr val="002060"/>
                </a:solidFill>
                <a:latin typeface="Sanserif" charset="0"/>
                <a:ea typeface="MS PGothic" panose="020B0600070205080204" pitchFamily="34" charset="-128"/>
              </a:rPr>
              <a:t>s</a:t>
            </a:r>
            <a:endParaRPr lang="sr-Latn-CS" dirty="0">
              <a:solidFill>
                <a:srgbClr val="002060"/>
              </a:solidFill>
            </a:endParaRPr>
          </a:p>
        </p:txBody>
      </p:sp>
      <p:graphicFrame>
        <p:nvGraphicFramePr>
          <p:cNvPr id="5" name="Grafikon 40"/>
          <p:cNvGraphicFramePr>
            <a:graphicFrameLocks noGrp="1"/>
          </p:cNvGraphicFramePr>
          <p:nvPr>
            <p:ph idx="1"/>
            <p:extLst>
              <p:ext uri="{D42A27DB-BD31-4B8C-83A1-F6EECF244321}">
                <p14:modId xmlns:p14="http://schemas.microsoft.com/office/powerpoint/2010/main" val="35466060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21304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2" name="Rectangle 1"/>
          <p:cNvSpPr/>
          <p:nvPr/>
        </p:nvSpPr>
        <p:spPr>
          <a:xfrm>
            <a:off x="1223682" y="1281320"/>
            <a:ext cx="9144000" cy="461665"/>
          </a:xfrm>
          <a:prstGeom prst="rect">
            <a:avLst/>
          </a:prstGeom>
        </p:spPr>
        <p:txBody>
          <a:bodyPr wrap="square">
            <a:spAutoFit/>
          </a:bodyPr>
          <a:lstStyle/>
          <a:p>
            <a:pPr algn="ctr"/>
            <a:r>
              <a:rPr lang="en-US" altLang="x-none" sz="2400" b="1" dirty="0" smtClean="0">
                <a:solidFill>
                  <a:srgbClr val="002060"/>
                </a:solidFill>
                <a:latin typeface="Sanserif" charset="0"/>
                <a:ea typeface="MS PGothic" panose="020B0600070205080204" pitchFamily="34" charset="-128"/>
              </a:rPr>
              <a:t>News </a:t>
            </a:r>
            <a:r>
              <a:rPr lang="en-US" altLang="x-none" sz="2400" b="1" dirty="0" smtClean="0">
                <a:solidFill>
                  <a:srgbClr val="002060"/>
                </a:solidFill>
                <a:latin typeface="Sanserif" charset="0"/>
                <a:ea typeface="MS PGothic" panose="020B0600070205080204" pitchFamily="34" charset="-128"/>
              </a:rPr>
              <a:t>agencies and services</a:t>
            </a:r>
            <a:endParaRPr lang="sr-Latn-CS" dirty="0">
              <a:solidFill>
                <a:srgbClr val="002060"/>
              </a:solidFill>
            </a:endParaRPr>
          </a:p>
        </p:txBody>
      </p:sp>
      <p:graphicFrame>
        <p:nvGraphicFramePr>
          <p:cNvPr id="5" name="Grafikon 39"/>
          <p:cNvGraphicFramePr>
            <a:graphicFrameLocks noGrp="1"/>
          </p:cNvGraphicFramePr>
          <p:nvPr>
            <p:ph idx="1"/>
            <p:extLst>
              <p:ext uri="{D42A27DB-BD31-4B8C-83A1-F6EECF244321}">
                <p14:modId xmlns:p14="http://schemas.microsoft.com/office/powerpoint/2010/main" val="1981087613"/>
              </p:ext>
            </p:extLst>
          </p:nvPr>
        </p:nvGraphicFramePr>
        <p:xfrm>
          <a:off x="94128" y="1742985"/>
          <a:ext cx="11940990" cy="51150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34127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2" name="Rectangle 1"/>
          <p:cNvSpPr/>
          <p:nvPr/>
        </p:nvSpPr>
        <p:spPr>
          <a:xfrm>
            <a:off x="1223682" y="1281320"/>
            <a:ext cx="9144000" cy="461665"/>
          </a:xfrm>
          <a:prstGeom prst="rect">
            <a:avLst/>
          </a:prstGeom>
        </p:spPr>
        <p:txBody>
          <a:bodyPr wrap="square">
            <a:spAutoFit/>
          </a:bodyPr>
          <a:lstStyle/>
          <a:p>
            <a:pPr algn="ctr"/>
            <a:r>
              <a:rPr lang="en-US" altLang="x-none" sz="2400" b="1" dirty="0" smtClean="0">
                <a:solidFill>
                  <a:srgbClr val="002060"/>
                </a:solidFill>
                <a:latin typeface="Sanserif" charset="0"/>
                <a:ea typeface="MS PGothic" panose="020B0600070205080204" pitchFamily="34" charset="-128"/>
              </a:rPr>
              <a:t>Informative agencies and services</a:t>
            </a:r>
            <a:endParaRPr lang="sr-Latn-CS" dirty="0">
              <a:solidFill>
                <a:srgbClr val="002060"/>
              </a:solidFill>
            </a:endParaRPr>
          </a:p>
        </p:txBody>
      </p:sp>
      <p:graphicFrame>
        <p:nvGraphicFramePr>
          <p:cNvPr id="6" name="Grafikon 40"/>
          <p:cNvGraphicFramePr>
            <a:graphicFrameLocks noGrp="1"/>
          </p:cNvGraphicFramePr>
          <p:nvPr>
            <p:ph idx="1"/>
            <p:extLst>
              <p:ext uri="{D42A27DB-BD31-4B8C-83A1-F6EECF244321}">
                <p14:modId xmlns:p14="http://schemas.microsoft.com/office/powerpoint/2010/main" val="349482215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33632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2" name="Rectangle 1"/>
          <p:cNvSpPr/>
          <p:nvPr/>
        </p:nvSpPr>
        <p:spPr>
          <a:xfrm>
            <a:off x="927847" y="1281320"/>
            <a:ext cx="9722224" cy="369332"/>
          </a:xfrm>
          <a:prstGeom prst="rect">
            <a:avLst/>
          </a:prstGeom>
        </p:spPr>
        <p:txBody>
          <a:bodyPr wrap="square">
            <a:spAutoFit/>
          </a:bodyPr>
          <a:lstStyle/>
          <a:p>
            <a:pPr algn="ctr"/>
            <a:r>
              <a:rPr lang="en-US" altLang="x-none" b="1" dirty="0">
                <a:solidFill>
                  <a:srgbClr val="002060"/>
                </a:solidFill>
                <a:latin typeface="Sanserif" charset="0"/>
                <a:ea typeface="MS PGothic" panose="020B0600070205080204" pitchFamily="34" charset="-128"/>
              </a:rPr>
              <a:t>Marketing agencies and production </a:t>
            </a:r>
            <a:r>
              <a:rPr lang="en-US" altLang="x-none" b="1" dirty="0" smtClean="0">
                <a:solidFill>
                  <a:srgbClr val="002060"/>
                </a:solidFill>
                <a:latin typeface="Sanserif" charset="0"/>
                <a:ea typeface="MS PGothic" panose="020B0600070205080204" pitchFamily="34" charset="-128"/>
              </a:rPr>
              <a:t>houses</a:t>
            </a:r>
            <a:endParaRPr lang="sr-Latn-CS" dirty="0">
              <a:solidFill>
                <a:srgbClr val="002060"/>
              </a:solidFill>
            </a:endParaRPr>
          </a:p>
        </p:txBody>
      </p:sp>
      <p:graphicFrame>
        <p:nvGraphicFramePr>
          <p:cNvPr id="5" name="Grafikon 41"/>
          <p:cNvGraphicFramePr>
            <a:graphicFrameLocks noGrp="1"/>
          </p:cNvGraphicFramePr>
          <p:nvPr>
            <p:ph idx="1"/>
            <p:extLst>
              <p:ext uri="{D42A27DB-BD31-4B8C-83A1-F6EECF244321}">
                <p14:modId xmlns:p14="http://schemas.microsoft.com/office/powerpoint/2010/main" val="29056552"/>
              </p:ext>
            </p:extLst>
          </p:nvPr>
        </p:nvGraphicFramePr>
        <p:xfrm>
          <a:off x="0" y="1742985"/>
          <a:ext cx="12048565" cy="50208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33544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2" name="Rectangle 1"/>
          <p:cNvSpPr/>
          <p:nvPr/>
        </p:nvSpPr>
        <p:spPr>
          <a:xfrm>
            <a:off x="838200" y="1281320"/>
            <a:ext cx="10242176" cy="1107996"/>
          </a:xfrm>
          <a:prstGeom prst="rect">
            <a:avLst/>
          </a:prstGeom>
        </p:spPr>
        <p:txBody>
          <a:bodyPr wrap="square">
            <a:spAutoFit/>
          </a:bodyPr>
          <a:lstStyle/>
          <a:p>
            <a:pPr algn="ctr"/>
            <a:r>
              <a:rPr lang="en-US" altLang="x-none" sz="2400" b="1" dirty="0" smtClean="0">
                <a:solidFill>
                  <a:srgbClr val="002060"/>
                </a:solidFill>
                <a:latin typeface="Sanserif" charset="0"/>
                <a:ea typeface="MS PGothic" panose="020B0600070205080204" pitchFamily="34" charset="-128"/>
              </a:rPr>
              <a:t>Comparative </a:t>
            </a:r>
            <a:r>
              <a:rPr lang="en-US" altLang="x-none" sz="2400" b="1" dirty="0" smtClean="0">
                <a:solidFill>
                  <a:srgbClr val="002060"/>
                </a:solidFill>
                <a:latin typeface="Sanserif" charset="0"/>
                <a:ea typeface="MS PGothic" panose="020B0600070205080204" pitchFamily="34" charset="-128"/>
              </a:rPr>
              <a:t>data </a:t>
            </a:r>
            <a:r>
              <a:rPr lang="en-US" altLang="x-none" sz="2400" b="1" dirty="0" smtClean="0">
                <a:solidFill>
                  <a:srgbClr val="002060"/>
                </a:solidFill>
                <a:latin typeface="Sanserif" charset="0"/>
                <a:ea typeface="MS PGothic" panose="020B0600070205080204" pitchFamily="34" charset="-128"/>
              </a:rPr>
              <a:t>for </a:t>
            </a:r>
            <a:r>
              <a:rPr lang="sr-Latn-CS" altLang="x-none" sz="2400" b="1" dirty="0" smtClean="0">
                <a:solidFill>
                  <a:srgbClr val="002060"/>
                </a:solidFill>
                <a:latin typeface="Sanserif" charset="0"/>
                <a:ea typeface="MS PGothic" panose="020B0600070205080204" pitchFamily="34" charset="-128"/>
              </a:rPr>
              <a:t>2013, 2014</a:t>
            </a:r>
            <a:r>
              <a:rPr lang="en-US" altLang="x-none" sz="2400" b="1" dirty="0">
                <a:solidFill>
                  <a:srgbClr val="002060"/>
                </a:solidFill>
                <a:latin typeface="Sanserif" charset="0"/>
                <a:ea typeface="MS PGothic" panose="020B0600070205080204" pitchFamily="34" charset="-128"/>
              </a:rPr>
              <a:t> </a:t>
            </a:r>
            <a:r>
              <a:rPr lang="en-US" altLang="x-none" sz="2400" b="1" dirty="0" smtClean="0">
                <a:solidFill>
                  <a:srgbClr val="002060"/>
                </a:solidFill>
                <a:latin typeface="Sanserif" charset="0"/>
                <a:ea typeface="MS PGothic" panose="020B0600070205080204" pitchFamily="34" charset="-128"/>
              </a:rPr>
              <a:t>and</a:t>
            </a:r>
            <a:r>
              <a:rPr lang="sr-Latn-CS" altLang="x-none" sz="2400" b="1" dirty="0" smtClean="0">
                <a:solidFill>
                  <a:srgbClr val="002060"/>
                </a:solidFill>
                <a:latin typeface="Sanserif" charset="0"/>
                <a:ea typeface="MS PGothic" panose="020B0600070205080204" pitchFamily="34" charset="-128"/>
              </a:rPr>
              <a:t> </a:t>
            </a:r>
            <a:r>
              <a:rPr lang="sr-Latn-CS" altLang="x-none" sz="2400" b="1" dirty="0" smtClean="0">
                <a:solidFill>
                  <a:srgbClr val="002060"/>
                </a:solidFill>
                <a:latin typeface="Sanserif" charset="0"/>
                <a:ea typeface="MS PGothic" panose="020B0600070205080204" pitchFamily="34" charset="-128"/>
              </a:rPr>
              <a:t>2015 </a:t>
            </a:r>
            <a:endParaRPr lang="sr-Latn-CS" altLang="x-none" sz="2400" b="1" dirty="0" smtClean="0">
              <a:solidFill>
                <a:srgbClr val="002060"/>
              </a:solidFill>
              <a:latin typeface="Sanserif" charset="0"/>
              <a:ea typeface="MS PGothic" panose="020B0600070205080204" pitchFamily="34" charset="-128"/>
            </a:endParaRPr>
          </a:p>
          <a:p>
            <a:pPr algn="ctr"/>
            <a:endParaRPr lang="sr-Latn-CS" altLang="x-none" sz="2400" b="1" dirty="0" smtClean="0">
              <a:solidFill>
                <a:srgbClr val="002060"/>
              </a:solidFill>
              <a:latin typeface="Sanserif" charset="0"/>
              <a:ea typeface="MS PGothic" panose="020B0600070205080204" pitchFamily="34" charset="-128"/>
            </a:endParaRPr>
          </a:p>
          <a:p>
            <a:pPr algn="ctr"/>
            <a:endParaRPr lang="sr-Latn-CS" dirty="0">
              <a:solidFill>
                <a:srgbClr val="002060"/>
              </a:solidFill>
            </a:endParaRPr>
          </a:p>
        </p:txBody>
      </p:sp>
      <p:sp>
        <p:nvSpPr>
          <p:cNvPr id="4" name="Content Placeholder 3"/>
          <p:cNvSpPr>
            <a:spLocks noGrp="1"/>
          </p:cNvSpPr>
          <p:nvPr>
            <p:ph idx="1"/>
          </p:nvPr>
        </p:nvSpPr>
        <p:spPr>
          <a:xfrm>
            <a:off x="-1" y="1707776"/>
            <a:ext cx="12192001" cy="5150224"/>
          </a:xfrm>
        </p:spPr>
        <p:txBody>
          <a:bodyPr/>
          <a:lstStyle/>
          <a:p>
            <a:pPr marL="0" indent="0" algn="just">
              <a:lnSpc>
                <a:spcPct val="100000"/>
              </a:lnSpc>
              <a:spcAft>
                <a:spcPts val="800"/>
              </a:spcAft>
              <a:buNone/>
            </a:pPr>
            <a:r>
              <a:rPr lang="en-US" sz="1800" b="1" dirty="0" smtClean="0">
                <a:solidFill>
                  <a:srgbClr val="002060"/>
                </a:solidFill>
                <a:ea typeface="Calibri" panose="020F0502020204030204" pitchFamily="34" charset="0"/>
                <a:cs typeface="Times New Roman" panose="02020603050405020304" pitchFamily="18" charset="0"/>
              </a:rPr>
              <a:t>According </a:t>
            </a:r>
            <a:r>
              <a:rPr lang="en-US" sz="1800" b="1" dirty="0">
                <a:solidFill>
                  <a:srgbClr val="002060"/>
                </a:solidFill>
                <a:ea typeface="Calibri" panose="020F0502020204030204" pitchFamily="34" charset="0"/>
                <a:cs typeface="Times New Roman" panose="02020603050405020304" pitchFamily="18" charset="0"/>
              </a:rPr>
              <a:t>to information available to </a:t>
            </a:r>
            <a:r>
              <a:rPr lang="en-US" sz="1800" b="1" dirty="0" smtClean="0">
                <a:solidFill>
                  <a:srgbClr val="002060"/>
                </a:solidFill>
                <a:ea typeface="Calibri" panose="020F0502020204030204" pitchFamily="34" charset="0"/>
                <a:cs typeface="Times New Roman" panose="02020603050405020304" pitchFamily="18" charset="0"/>
              </a:rPr>
              <a:t>the CCE</a:t>
            </a:r>
            <a:r>
              <a:rPr lang="en-US" sz="1800" b="1" dirty="0" smtClean="0">
                <a:solidFill>
                  <a:srgbClr val="002060"/>
                </a:solidFill>
                <a:ea typeface="Calibri" panose="020F0502020204030204" pitchFamily="34" charset="0"/>
                <a:cs typeface="Times New Roman" panose="02020603050405020304" pitchFamily="18" charset="0"/>
              </a:rPr>
              <a:t>, </a:t>
            </a:r>
            <a:r>
              <a:rPr lang="sr-Latn-CS" sz="1800" b="1" u="sng" dirty="0">
                <a:solidFill>
                  <a:srgbClr val="FF0000"/>
                </a:solidFill>
                <a:ea typeface="Calibri" panose="020F0502020204030204" pitchFamily="34" charset="0"/>
                <a:cs typeface="Times New Roman" panose="02020603050405020304" pitchFamily="18" charset="0"/>
              </a:rPr>
              <a:t>6.041.027,20 EUR</a:t>
            </a:r>
            <a:r>
              <a:rPr lang="en-US" sz="1800" b="1" dirty="0" smtClean="0">
                <a:solidFill>
                  <a:srgbClr val="002060"/>
                </a:solidFill>
                <a:ea typeface="Calibri" panose="020F0502020204030204" pitchFamily="34" charset="0"/>
                <a:cs typeface="Times New Roman" panose="02020603050405020304" pitchFamily="18" charset="0"/>
              </a:rPr>
              <a:t> were spent during past three years in total</a:t>
            </a:r>
            <a:r>
              <a:rPr lang="sr-Latn-CS" sz="1800" b="1" dirty="0" smtClean="0">
                <a:solidFill>
                  <a:srgbClr val="002060"/>
                </a:solidFill>
                <a:ea typeface="Calibri" panose="020F0502020204030204" pitchFamily="34" charset="0"/>
                <a:cs typeface="Times New Roman" panose="02020603050405020304" pitchFamily="18" charset="0"/>
              </a:rPr>
              <a:t>, </a:t>
            </a:r>
            <a:r>
              <a:rPr lang="en-US" sz="1800" b="1" dirty="0" smtClean="0">
                <a:solidFill>
                  <a:srgbClr val="002060"/>
                </a:solidFill>
                <a:ea typeface="Calibri" panose="020F0502020204030204" pitchFamily="34" charset="0"/>
                <a:cs typeface="Times New Roman" panose="02020603050405020304" pitchFamily="18" charset="0"/>
              </a:rPr>
              <a:t>but the figure is lesser than it actually is.</a:t>
            </a:r>
            <a:endParaRPr lang="sr-Latn-CS" dirty="0"/>
          </a:p>
        </p:txBody>
      </p:sp>
      <p:graphicFrame>
        <p:nvGraphicFramePr>
          <p:cNvPr id="5" name="Grafikon 33"/>
          <p:cNvGraphicFramePr/>
          <p:nvPr>
            <p:extLst>
              <p:ext uri="{D42A27DB-BD31-4B8C-83A1-F6EECF244321}">
                <p14:modId xmlns:p14="http://schemas.microsoft.com/office/powerpoint/2010/main" val="3271153124"/>
              </p:ext>
            </p:extLst>
          </p:nvPr>
        </p:nvGraphicFramePr>
        <p:xfrm>
          <a:off x="121025" y="2205318"/>
          <a:ext cx="11914094" cy="46526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43467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2" name="Rectangle 1"/>
          <p:cNvSpPr/>
          <p:nvPr/>
        </p:nvSpPr>
        <p:spPr>
          <a:xfrm>
            <a:off x="838200" y="1281320"/>
            <a:ext cx="10242176" cy="1107996"/>
          </a:xfrm>
          <a:prstGeom prst="rect">
            <a:avLst/>
          </a:prstGeom>
        </p:spPr>
        <p:txBody>
          <a:bodyPr wrap="square">
            <a:spAutoFit/>
          </a:bodyPr>
          <a:lstStyle/>
          <a:p>
            <a:pPr algn="ctr"/>
            <a:r>
              <a:rPr lang="en-US" altLang="x-none" sz="2400" b="1" dirty="0" smtClean="0">
                <a:solidFill>
                  <a:srgbClr val="002060"/>
                </a:solidFill>
                <a:latin typeface="Sanserif" charset="0"/>
                <a:ea typeface="MS PGothic" panose="020B0600070205080204" pitchFamily="34" charset="-128"/>
              </a:rPr>
              <a:t>Comparative </a:t>
            </a:r>
            <a:r>
              <a:rPr lang="en-US" altLang="x-none" sz="2400" b="1" dirty="0" smtClean="0">
                <a:solidFill>
                  <a:srgbClr val="002060"/>
                </a:solidFill>
                <a:latin typeface="Sanserif" charset="0"/>
                <a:ea typeface="MS PGothic" panose="020B0600070205080204" pitchFamily="34" charset="-128"/>
              </a:rPr>
              <a:t>data </a:t>
            </a:r>
            <a:r>
              <a:rPr lang="en-US" altLang="x-none" sz="2400" b="1" dirty="0" smtClean="0">
                <a:solidFill>
                  <a:srgbClr val="002060"/>
                </a:solidFill>
                <a:latin typeface="Sanserif" charset="0"/>
                <a:ea typeface="MS PGothic" panose="020B0600070205080204" pitchFamily="34" charset="-128"/>
              </a:rPr>
              <a:t>for </a:t>
            </a:r>
            <a:r>
              <a:rPr lang="sr-Latn-CS" altLang="x-none" sz="2400" b="1" dirty="0" smtClean="0">
                <a:solidFill>
                  <a:srgbClr val="002060"/>
                </a:solidFill>
                <a:latin typeface="Sanserif" charset="0"/>
                <a:ea typeface="MS PGothic" panose="020B0600070205080204" pitchFamily="34" charset="-128"/>
              </a:rPr>
              <a:t>2013, 2014</a:t>
            </a:r>
            <a:r>
              <a:rPr lang="en-US" altLang="x-none" sz="2400" b="1" dirty="0" smtClean="0">
                <a:solidFill>
                  <a:srgbClr val="002060"/>
                </a:solidFill>
                <a:latin typeface="Sanserif" charset="0"/>
                <a:ea typeface="MS PGothic" panose="020B0600070205080204" pitchFamily="34" charset="-128"/>
              </a:rPr>
              <a:t> and </a:t>
            </a:r>
            <a:r>
              <a:rPr lang="sr-Latn-CS" altLang="x-none" sz="2400" b="1" dirty="0" smtClean="0">
                <a:solidFill>
                  <a:srgbClr val="002060"/>
                </a:solidFill>
                <a:latin typeface="Sanserif" charset="0"/>
                <a:ea typeface="MS PGothic" panose="020B0600070205080204" pitchFamily="34" charset="-128"/>
              </a:rPr>
              <a:t>2015</a:t>
            </a:r>
          </a:p>
          <a:p>
            <a:pPr algn="ctr"/>
            <a:endParaRPr lang="sr-Latn-CS" altLang="x-none" sz="2400" b="1" dirty="0" smtClean="0">
              <a:solidFill>
                <a:srgbClr val="002060"/>
              </a:solidFill>
              <a:latin typeface="Sanserif" charset="0"/>
              <a:ea typeface="MS PGothic" panose="020B0600070205080204" pitchFamily="34" charset="-128"/>
            </a:endParaRPr>
          </a:p>
          <a:p>
            <a:pPr algn="ctr"/>
            <a:endParaRPr lang="sr-Latn-CS" dirty="0">
              <a:solidFill>
                <a:srgbClr val="002060"/>
              </a:solidFill>
            </a:endParaRPr>
          </a:p>
        </p:txBody>
      </p:sp>
      <p:graphicFrame>
        <p:nvGraphicFramePr>
          <p:cNvPr id="8" name="Grafikon 33"/>
          <p:cNvGraphicFramePr>
            <a:graphicFrameLocks noGrp="1"/>
          </p:cNvGraphicFramePr>
          <p:nvPr>
            <p:ph idx="1"/>
            <p:extLst>
              <p:ext uri="{D42A27DB-BD31-4B8C-83A1-F6EECF244321}">
                <p14:modId xmlns:p14="http://schemas.microsoft.com/office/powerpoint/2010/main" val="1905070023"/>
              </p:ext>
            </p:extLst>
          </p:nvPr>
        </p:nvGraphicFramePr>
        <p:xfrm>
          <a:off x="134471" y="1708150"/>
          <a:ext cx="12192000" cy="5149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ikon 33"/>
          <p:cNvGraphicFramePr/>
          <p:nvPr>
            <p:extLst>
              <p:ext uri="{D42A27DB-BD31-4B8C-83A1-F6EECF244321}">
                <p14:modId xmlns:p14="http://schemas.microsoft.com/office/powerpoint/2010/main" val="1755338611"/>
              </p:ext>
            </p:extLst>
          </p:nvPr>
        </p:nvGraphicFramePr>
        <p:xfrm>
          <a:off x="5959288" y="1835318"/>
          <a:ext cx="5534025" cy="20859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fikon 33"/>
          <p:cNvGraphicFramePr/>
          <p:nvPr>
            <p:extLst>
              <p:ext uri="{D42A27DB-BD31-4B8C-83A1-F6EECF244321}">
                <p14:modId xmlns:p14="http://schemas.microsoft.com/office/powerpoint/2010/main" val="1368467751"/>
              </p:ext>
            </p:extLst>
          </p:nvPr>
        </p:nvGraphicFramePr>
        <p:xfrm>
          <a:off x="134471" y="4594963"/>
          <a:ext cx="5534025" cy="2152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fikon 33"/>
          <p:cNvGraphicFramePr/>
          <p:nvPr>
            <p:extLst>
              <p:ext uri="{D42A27DB-BD31-4B8C-83A1-F6EECF244321}">
                <p14:modId xmlns:p14="http://schemas.microsoft.com/office/powerpoint/2010/main" val="3935196751"/>
              </p:ext>
            </p:extLst>
          </p:nvPr>
        </p:nvGraphicFramePr>
        <p:xfrm>
          <a:off x="6230471" y="4594963"/>
          <a:ext cx="5534025" cy="22383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954060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494" y="1721224"/>
            <a:ext cx="11098306" cy="4679576"/>
          </a:xfrm>
        </p:spPr>
        <p:txBody>
          <a:bodyPr>
            <a:normAutofit/>
          </a:bodyPr>
          <a:lstStyle/>
          <a:p>
            <a:pPr marL="0" indent="0">
              <a:buNone/>
            </a:pPr>
            <a:endParaRPr lang="pl-PL" altLang="x-none" sz="3200" b="1" dirty="0" smtClean="0">
              <a:solidFill>
                <a:srgbClr val="002060"/>
              </a:solidFill>
              <a:effectLst>
                <a:outerShdw blurRad="38100" dist="38100" dir="2700000" algn="tl">
                  <a:srgbClr val="C0C0C0"/>
                </a:outerShdw>
              </a:effectLst>
              <a:latin typeface="Sanserif" charset="0"/>
              <a:ea typeface="MS PGothic" panose="020B0600070205080204" pitchFamily="34" charset="-128"/>
              <a:cs typeface="Times New Roman" pitchFamily="18" charset="0"/>
            </a:endParaRPr>
          </a:p>
          <a:p>
            <a:pPr marL="0" indent="0" algn="ctr">
              <a:buNone/>
            </a:pPr>
            <a:endParaRPr lang="pl-PL" altLang="x-none" sz="3600" b="1" dirty="0" smtClean="0">
              <a:solidFill>
                <a:srgbClr val="002060"/>
              </a:solidFill>
              <a:effectLst>
                <a:outerShdw blurRad="38100" dist="38100" dir="2700000" algn="tl">
                  <a:srgbClr val="C0C0C0"/>
                </a:outerShdw>
              </a:effectLst>
              <a:latin typeface="Times New Roman" panose="02020603050405020304" pitchFamily="18" charset="0"/>
              <a:ea typeface="Adobe Gothic Std B" panose="020B0800000000000000" pitchFamily="34" charset="-128"/>
              <a:cs typeface="Times New Roman" panose="02020603050405020304" pitchFamily="18" charset="0"/>
            </a:endParaRPr>
          </a:p>
          <a:p>
            <a:pPr marL="0" indent="0" algn="ctr">
              <a:buNone/>
            </a:pPr>
            <a:r>
              <a:rPr lang="en-US" sz="3600" b="1" dirty="0" smtClean="0">
                <a:latin typeface="Calibri"/>
                <a:cs typeface="Calibri"/>
              </a:rPr>
              <a:t>EQUAL CHANCES FOR ALL MEDIA IN MONTENEGRO</a:t>
            </a:r>
            <a:endParaRPr lang="en-GB" sz="3600" dirty="0">
              <a:latin typeface="Calibri"/>
              <a:cs typeface="Calibri"/>
            </a:endParaRPr>
          </a:p>
          <a:p>
            <a:pPr marL="0" indent="0" algn="ctr">
              <a:buNone/>
            </a:pPr>
            <a:r>
              <a:rPr lang="en-US" sz="3600" b="1" dirty="0" smtClean="0">
                <a:latin typeface="Calibri"/>
                <a:cs typeface="Calibri"/>
              </a:rPr>
              <a:t>ANNUAL REPORT </a:t>
            </a:r>
            <a:r>
              <a:rPr lang="sr-Latn-CS" sz="3600" b="1" dirty="0" smtClean="0">
                <a:latin typeface="Calibri"/>
                <a:cs typeface="Calibri"/>
              </a:rPr>
              <a:t>2015</a:t>
            </a:r>
            <a:endParaRPr lang="en-GB" sz="3600" dirty="0">
              <a:latin typeface="Calibri"/>
              <a:cs typeface="Calibri"/>
            </a:endParaRPr>
          </a:p>
          <a:p>
            <a:pPr marL="0" indent="0" algn="ctr">
              <a:buNone/>
            </a:pPr>
            <a:endParaRPr lang="pl-PL" sz="3600" b="1" dirty="0">
              <a:solidFill>
                <a:srgbClr val="002060"/>
              </a:solidFill>
              <a:effectLst>
                <a:outerShdw blurRad="38100" dist="38100" dir="2700000" algn="tl">
                  <a:srgbClr val="C0C0C0"/>
                </a:outerShdw>
              </a:effectLst>
              <a:latin typeface="Calibri"/>
              <a:ea typeface="Adobe Gothic Std B" panose="020B0800000000000000" pitchFamily="34" charset="-128"/>
              <a:cs typeface="Calibri"/>
            </a:endParaRPr>
          </a:p>
          <a:p>
            <a:pPr marL="0" indent="0" algn="ctr">
              <a:lnSpc>
                <a:spcPct val="100000"/>
              </a:lnSpc>
              <a:buNone/>
            </a:pPr>
            <a:r>
              <a:rPr lang="pl-PL" b="1" dirty="0" err="1"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Ana</a:t>
            </a:r>
            <a:r>
              <a:rPr lang="pl-PL"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 </a:t>
            </a:r>
            <a:r>
              <a:rPr lang="pl-PL" b="1" dirty="0" err="1"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Nenezić</a:t>
            </a:r>
            <a:r>
              <a:rPr lang="ta-IN"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 </a:t>
            </a:r>
            <a:r>
              <a:rPr lang="en-US"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Centre for Civic Education </a:t>
            </a:r>
            <a:r>
              <a:rPr lang="pl-PL"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a:t>
            </a:r>
            <a:r>
              <a:rPr lang="en-US"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CCE</a:t>
            </a:r>
            <a:r>
              <a:rPr lang="pl-PL"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a:t>
            </a:r>
          </a:p>
          <a:p>
            <a:pPr marL="0" indent="0" algn="ctr">
              <a:buNone/>
            </a:pPr>
            <a:endParaRPr lang="pl-PL" b="1" dirty="0">
              <a:solidFill>
                <a:srgbClr val="002060"/>
              </a:solidFill>
              <a:effectLst>
                <a:outerShdw blurRad="38100" dist="38100" dir="2700000" algn="tl">
                  <a:srgbClr val="C0C0C0"/>
                </a:outerShdw>
              </a:effectLst>
              <a:latin typeface="Times New Roman" panose="02020603050405020304" pitchFamily="18" charset="0"/>
              <a:ea typeface="Adobe Gothic Std B" panose="020B0800000000000000" pitchFamily="34" charset="-128"/>
              <a:cs typeface="Times New Roman" panose="02020603050405020304" pitchFamily="18" charset="0"/>
            </a:endParaRPr>
          </a:p>
        </p:txBody>
      </p:sp>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Tree>
    <p:extLst>
      <p:ext uri="{BB962C8B-B14F-4D97-AF65-F5344CB8AC3E}">
        <p14:creationId xmlns:p14="http://schemas.microsoft.com/office/powerpoint/2010/main" val="20243068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2" name="Rectangle 1"/>
          <p:cNvSpPr/>
          <p:nvPr/>
        </p:nvSpPr>
        <p:spPr>
          <a:xfrm>
            <a:off x="838200" y="1281320"/>
            <a:ext cx="10242176" cy="1107996"/>
          </a:xfrm>
          <a:prstGeom prst="rect">
            <a:avLst/>
          </a:prstGeom>
        </p:spPr>
        <p:txBody>
          <a:bodyPr wrap="square">
            <a:spAutoFit/>
          </a:bodyPr>
          <a:lstStyle/>
          <a:p>
            <a:pPr algn="ctr"/>
            <a:r>
              <a:rPr lang="en-US" altLang="x-none" sz="2400" b="1" dirty="0" smtClean="0">
                <a:solidFill>
                  <a:srgbClr val="002060"/>
                </a:solidFill>
                <a:latin typeface="Sanserif" charset="0"/>
                <a:ea typeface="MS PGothic" panose="020B0600070205080204" pitchFamily="34" charset="-128"/>
              </a:rPr>
              <a:t>Comparative </a:t>
            </a:r>
            <a:r>
              <a:rPr lang="en-US" altLang="x-none" sz="2400" b="1" dirty="0" smtClean="0">
                <a:solidFill>
                  <a:srgbClr val="002060"/>
                </a:solidFill>
                <a:latin typeface="Sanserif" charset="0"/>
                <a:ea typeface="MS PGothic" panose="020B0600070205080204" pitchFamily="34" charset="-128"/>
              </a:rPr>
              <a:t>data </a:t>
            </a:r>
            <a:r>
              <a:rPr lang="en-US" altLang="x-none" sz="2400" b="1" dirty="0" smtClean="0">
                <a:solidFill>
                  <a:srgbClr val="002060"/>
                </a:solidFill>
                <a:latin typeface="Sanserif" charset="0"/>
                <a:ea typeface="MS PGothic" panose="020B0600070205080204" pitchFamily="34" charset="-128"/>
              </a:rPr>
              <a:t>for </a:t>
            </a:r>
            <a:r>
              <a:rPr lang="sr-Latn-CS" altLang="x-none" sz="2400" b="1" dirty="0" smtClean="0">
                <a:solidFill>
                  <a:srgbClr val="002060"/>
                </a:solidFill>
                <a:latin typeface="Sanserif" charset="0"/>
                <a:ea typeface="MS PGothic" panose="020B0600070205080204" pitchFamily="34" charset="-128"/>
              </a:rPr>
              <a:t>2013, 2014</a:t>
            </a:r>
            <a:r>
              <a:rPr lang="en-US" altLang="x-none" sz="2400" b="1" dirty="0">
                <a:solidFill>
                  <a:srgbClr val="002060"/>
                </a:solidFill>
                <a:latin typeface="Sanserif" charset="0"/>
                <a:ea typeface="MS PGothic" panose="020B0600070205080204" pitchFamily="34" charset="-128"/>
              </a:rPr>
              <a:t> </a:t>
            </a:r>
            <a:r>
              <a:rPr lang="en-US" altLang="x-none" sz="2400" b="1" dirty="0" smtClean="0">
                <a:solidFill>
                  <a:srgbClr val="002060"/>
                </a:solidFill>
                <a:latin typeface="Sanserif" charset="0"/>
                <a:ea typeface="MS PGothic" panose="020B0600070205080204" pitchFamily="34" charset="-128"/>
              </a:rPr>
              <a:t>and</a:t>
            </a:r>
            <a:r>
              <a:rPr lang="sr-Latn-CS" altLang="x-none" sz="2400" b="1" dirty="0" smtClean="0">
                <a:solidFill>
                  <a:srgbClr val="002060"/>
                </a:solidFill>
                <a:latin typeface="Sanserif" charset="0"/>
                <a:ea typeface="MS PGothic" panose="020B0600070205080204" pitchFamily="34" charset="-128"/>
              </a:rPr>
              <a:t> 2015</a:t>
            </a:r>
          </a:p>
          <a:p>
            <a:pPr algn="ctr"/>
            <a:endParaRPr lang="sr-Latn-CS" altLang="x-none" sz="2400" b="1" dirty="0" smtClean="0">
              <a:solidFill>
                <a:srgbClr val="002060"/>
              </a:solidFill>
              <a:latin typeface="Sanserif" charset="0"/>
              <a:ea typeface="MS PGothic" panose="020B0600070205080204" pitchFamily="34" charset="-128"/>
            </a:endParaRPr>
          </a:p>
          <a:p>
            <a:pPr algn="ctr"/>
            <a:endParaRPr lang="sr-Latn-CS" dirty="0">
              <a:solidFill>
                <a:srgbClr val="002060"/>
              </a:solidFill>
            </a:endParaRPr>
          </a:p>
        </p:txBody>
      </p:sp>
      <p:graphicFrame>
        <p:nvGraphicFramePr>
          <p:cNvPr id="6" name="Grafikon 35"/>
          <p:cNvGraphicFramePr>
            <a:graphicFrameLocks noGrp="1"/>
          </p:cNvGraphicFramePr>
          <p:nvPr>
            <p:ph idx="1"/>
            <p:extLst>
              <p:ext uri="{D42A27DB-BD31-4B8C-83A1-F6EECF244321}">
                <p14:modId xmlns:p14="http://schemas.microsoft.com/office/powerpoint/2010/main" val="2436800066"/>
              </p:ext>
            </p:extLst>
          </p:nvPr>
        </p:nvGraphicFramePr>
        <p:xfrm>
          <a:off x="0" y="1708150"/>
          <a:ext cx="12192000" cy="5149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79769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2" name="Rectangle 1"/>
          <p:cNvSpPr/>
          <p:nvPr/>
        </p:nvSpPr>
        <p:spPr>
          <a:xfrm>
            <a:off x="-224118" y="1281151"/>
            <a:ext cx="10242176" cy="1107996"/>
          </a:xfrm>
          <a:prstGeom prst="rect">
            <a:avLst/>
          </a:prstGeom>
        </p:spPr>
        <p:txBody>
          <a:bodyPr wrap="square">
            <a:spAutoFit/>
          </a:bodyPr>
          <a:lstStyle/>
          <a:p>
            <a:pPr algn="ctr"/>
            <a:r>
              <a:rPr lang="en-US" altLang="x-none" sz="2400" b="1" dirty="0">
                <a:solidFill>
                  <a:srgbClr val="002060"/>
                </a:solidFill>
                <a:latin typeface="Sanserif" charset="0"/>
                <a:ea typeface="MS PGothic" panose="020B0600070205080204" pitchFamily="34" charset="-128"/>
              </a:rPr>
              <a:t>Comparative </a:t>
            </a:r>
            <a:r>
              <a:rPr lang="en-US" altLang="x-none" sz="2400" b="1" dirty="0" smtClean="0">
                <a:solidFill>
                  <a:srgbClr val="002060"/>
                </a:solidFill>
                <a:latin typeface="Sanserif" charset="0"/>
                <a:ea typeface="MS PGothic" panose="020B0600070205080204" pitchFamily="34" charset="-128"/>
              </a:rPr>
              <a:t>data </a:t>
            </a:r>
            <a:r>
              <a:rPr lang="en-US" altLang="x-none" sz="2400" b="1" dirty="0">
                <a:solidFill>
                  <a:srgbClr val="002060"/>
                </a:solidFill>
                <a:latin typeface="Sanserif" charset="0"/>
                <a:ea typeface="MS PGothic" panose="020B0600070205080204" pitchFamily="34" charset="-128"/>
              </a:rPr>
              <a:t>for </a:t>
            </a:r>
            <a:r>
              <a:rPr lang="sr-Latn-CS" altLang="x-none" sz="2400" b="1" dirty="0">
                <a:solidFill>
                  <a:srgbClr val="002060"/>
                </a:solidFill>
                <a:latin typeface="Sanserif" charset="0"/>
                <a:ea typeface="MS PGothic" panose="020B0600070205080204" pitchFamily="34" charset="-128"/>
              </a:rPr>
              <a:t>2013, 2014</a:t>
            </a:r>
            <a:r>
              <a:rPr lang="en-US" altLang="x-none" sz="2400" b="1" dirty="0">
                <a:solidFill>
                  <a:srgbClr val="002060"/>
                </a:solidFill>
                <a:latin typeface="Sanserif" charset="0"/>
                <a:ea typeface="MS PGothic" panose="020B0600070205080204" pitchFamily="34" charset="-128"/>
              </a:rPr>
              <a:t> and</a:t>
            </a:r>
            <a:r>
              <a:rPr lang="sr-Latn-CS" altLang="x-none" sz="2400" b="1" dirty="0">
                <a:solidFill>
                  <a:srgbClr val="002060"/>
                </a:solidFill>
                <a:latin typeface="Sanserif" charset="0"/>
                <a:ea typeface="MS PGothic" panose="020B0600070205080204" pitchFamily="34" charset="-128"/>
              </a:rPr>
              <a:t> 2015</a:t>
            </a:r>
          </a:p>
          <a:p>
            <a:pPr algn="ctr"/>
            <a:endParaRPr lang="sr-Latn-CS" altLang="x-none" sz="2400" b="1" dirty="0" smtClean="0">
              <a:solidFill>
                <a:srgbClr val="002060"/>
              </a:solidFill>
              <a:latin typeface="Sanserif" charset="0"/>
              <a:ea typeface="MS PGothic" panose="020B0600070205080204" pitchFamily="34" charset="-128"/>
            </a:endParaRPr>
          </a:p>
          <a:p>
            <a:pPr algn="ctr"/>
            <a:endParaRPr lang="sr-Latn-CS" dirty="0">
              <a:solidFill>
                <a:srgbClr val="002060"/>
              </a:solidFill>
            </a:endParaRPr>
          </a:p>
        </p:txBody>
      </p:sp>
      <p:graphicFrame>
        <p:nvGraphicFramePr>
          <p:cNvPr id="12" name="Grafikon 33"/>
          <p:cNvGraphicFramePr>
            <a:graphicFrameLocks noGrp="1"/>
          </p:cNvGraphicFramePr>
          <p:nvPr>
            <p:ph idx="1"/>
            <p:extLst>
              <p:ext uri="{D42A27DB-BD31-4B8C-83A1-F6EECF244321}">
                <p14:modId xmlns:p14="http://schemas.microsoft.com/office/powerpoint/2010/main" val="3174158563"/>
              </p:ext>
            </p:extLst>
          </p:nvPr>
        </p:nvGraphicFramePr>
        <p:xfrm>
          <a:off x="0" y="1835149"/>
          <a:ext cx="5959288" cy="19569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fikon 33"/>
          <p:cNvGraphicFramePr/>
          <p:nvPr>
            <p:extLst>
              <p:ext uri="{D42A27DB-BD31-4B8C-83A1-F6EECF244321}">
                <p14:modId xmlns:p14="http://schemas.microsoft.com/office/powerpoint/2010/main" val="2024377392"/>
              </p:ext>
            </p:extLst>
          </p:nvPr>
        </p:nvGraphicFramePr>
        <p:xfrm>
          <a:off x="6230471" y="1652613"/>
          <a:ext cx="5581650" cy="21240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fikon 33"/>
          <p:cNvGraphicFramePr/>
          <p:nvPr>
            <p:extLst>
              <p:ext uri="{D42A27DB-BD31-4B8C-83A1-F6EECF244321}">
                <p14:modId xmlns:p14="http://schemas.microsoft.com/office/powerpoint/2010/main" val="2633758105"/>
              </p:ext>
            </p:extLst>
          </p:nvPr>
        </p:nvGraphicFramePr>
        <p:xfrm>
          <a:off x="207869" y="4368639"/>
          <a:ext cx="5543550" cy="21907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afikon 33"/>
          <p:cNvGraphicFramePr/>
          <p:nvPr>
            <p:extLst>
              <p:ext uri="{D42A27DB-BD31-4B8C-83A1-F6EECF244321}">
                <p14:modId xmlns:p14="http://schemas.microsoft.com/office/powerpoint/2010/main" val="2061805323"/>
              </p:ext>
            </p:extLst>
          </p:nvPr>
        </p:nvGraphicFramePr>
        <p:xfrm>
          <a:off x="5959288" y="4487193"/>
          <a:ext cx="5572125" cy="20955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33590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graphicFrame>
        <p:nvGraphicFramePr>
          <p:cNvPr id="5" name="Grafikon 35"/>
          <p:cNvGraphicFramePr>
            <a:graphicFrameLocks noGrp="1"/>
          </p:cNvGraphicFramePr>
          <p:nvPr>
            <p:ph idx="1"/>
            <p:extLst>
              <p:ext uri="{D42A27DB-BD31-4B8C-83A1-F6EECF244321}">
                <p14:modId xmlns:p14="http://schemas.microsoft.com/office/powerpoint/2010/main" val="1660729165"/>
              </p:ext>
            </p:extLst>
          </p:nvPr>
        </p:nvGraphicFramePr>
        <p:xfrm>
          <a:off x="0" y="1963271"/>
          <a:ext cx="12192000" cy="473336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15152" y="1361337"/>
            <a:ext cx="11389659" cy="461665"/>
          </a:xfrm>
          <a:prstGeom prst="rect">
            <a:avLst/>
          </a:prstGeom>
        </p:spPr>
        <p:txBody>
          <a:bodyPr wrap="square">
            <a:spAutoFit/>
          </a:bodyPr>
          <a:lstStyle/>
          <a:p>
            <a:pPr algn="ctr"/>
            <a:r>
              <a:rPr lang="en-US" altLang="x-none" sz="2400" b="1" dirty="0">
                <a:solidFill>
                  <a:srgbClr val="002060"/>
                </a:solidFill>
                <a:latin typeface="Sanserif" charset="0"/>
                <a:ea typeface="MS PGothic" panose="020B0600070205080204" pitchFamily="34" charset="-128"/>
              </a:rPr>
              <a:t>Comparative </a:t>
            </a:r>
            <a:r>
              <a:rPr lang="en-US" altLang="x-none" sz="2400" b="1" dirty="0" smtClean="0">
                <a:solidFill>
                  <a:srgbClr val="002060"/>
                </a:solidFill>
                <a:latin typeface="Sanserif" charset="0"/>
                <a:ea typeface="MS PGothic" panose="020B0600070205080204" pitchFamily="34" charset="-128"/>
              </a:rPr>
              <a:t>data </a:t>
            </a:r>
            <a:r>
              <a:rPr lang="en-US" altLang="x-none" sz="2400" b="1" dirty="0">
                <a:solidFill>
                  <a:srgbClr val="002060"/>
                </a:solidFill>
                <a:latin typeface="Sanserif" charset="0"/>
                <a:ea typeface="MS PGothic" panose="020B0600070205080204" pitchFamily="34" charset="-128"/>
              </a:rPr>
              <a:t>for </a:t>
            </a:r>
            <a:r>
              <a:rPr lang="sr-Latn-CS" altLang="x-none" sz="2400" b="1" dirty="0">
                <a:solidFill>
                  <a:srgbClr val="002060"/>
                </a:solidFill>
                <a:latin typeface="Sanserif" charset="0"/>
                <a:ea typeface="MS PGothic" panose="020B0600070205080204" pitchFamily="34" charset="-128"/>
              </a:rPr>
              <a:t>2013, 2014</a:t>
            </a:r>
            <a:r>
              <a:rPr lang="en-US" altLang="x-none" sz="2400" b="1" dirty="0">
                <a:solidFill>
                  <a:srgbClr val="002060"/>
                </a:solidFill>
                <a:latin typeface="Sanserif" charset="0"/>
                <a:ea typeface="MS PGothic" panose="020B0600070205080204" pitchFamily="34" charset="-128"/>
              </a:rPr>
              <a:t> and</a:t>
            </a:r>
            <a:r>
              <a:rPr lang="sr-Latn-CS" altLang="x-none" sz="2400" b="1" dirty="0">
                <a:solidFill>
                  <a:srgbClr val="002060"/>
                </a:solidFill>
                <a:latin typeface="Sanserif" charset="0"/>
                <a:ea typeface="MS PGothic" panose="020B0600070205080204" pitchFamily="34" charset="-128"/>
              </a:rPr>
              <a:t> 2015</a:t>
            </a:r>
          </a:p>
        </p:txBody>
      </p:sp>
    </p:spTree>
    <p:extLst>
      <p:ext uri="{BB962C8B-B14F-4D97-AF65-F5344CB8AC3E}">
        <p14:creationId xmlns:p14="http://schemas.microsoft.com/office/powerpoint/2010/main" val="34497634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2" name="Rectangle 1"/>
          <p:cNvSpPr/>
          <p:nvPr/>
        </p:nvSpPr>
        <p:spPr>
          <a:xfrm>
            <a:off x="-224118" y="1281151"/>
            <a:ext cx="10242176" cy="1107996"/>
          </a:xfrm>
          <a:prstGeom prst="rect">
            <a:avLst/>
          </a:prstGeom>
        </p:spPr>
        <p:txBody>
          <a:bodyPr wrap="square">
            <a:spAutoFit/>
          </a:bodyPr>
          <a:lstStyle/>
          <a:p>
            <a:pPr algn="ctr"/>
            <a:r>
              <a:rPr lang="en-US" altLang="x-none" sz="2400" b="1" dirty="0">
                <a:solidFill>
                  <a:srgbClr val="002060"/>
                </a:solidFill>
                <a:latin typeface="Sanserif" charset="0"/>
                <a:ea typeface="MS PGothic" panose="020B0600070205080204" pitchFamily="34" charset="-128"/>
              </a:rPr>
              <a:t>Comparative </a:t>
            </a:r>
            <a:r>
              <a:rPr lang="en-US" altLang="x-none" sz="2400" b="1" dirty="0" smtClean="0">
                <a:solidFill>
                  <a:srgbClr val="002060"/>
                </a:solidFill>
                <a:latin typeface="Sanserif" charset="0"/>
                <a:ea typeface="MS PGothic" panose="020B0600070205080204" pitchFamily="34" charset="-128"/>
              </a:rPr>
              <a:t>data </a:t>
            </a:r>
            <a:r>
              <a:rPr lang="en-US" altLang="x-none" sz="2400" b="1" dirty="0">
                <a:solidFill>
                  <a:srgbClr val="002060"/>
                </a:solidFill>
                <a:latin typeface="Sanserif" charset="0"/>
                <a:ea typeface="MS PGothic" panose="020B0600070205080204" pitchFamily="34" charset="-128"/>
              </a:rPr>
              <a:t>for </a:t>
            </a:r>
            <a:r>
              <a:rPr lang="sr-Latn-CS" altLang="x-none" sz="2400" b="1" dirty="0">
                <a:solidFill>
                  <a:srgbClr val="002060"/>
                </a:solidFill>
                <a:latin typeface="Sanserif" charset="0"/>
                <a:ea typeface="MS PGothic" panose="020B0600070205080204" pitchFamily="34" charset="-128"/>
              </a:rPr>
              <a:t>2013, 2014</a:t>
            </a:r>
            <a:r>
              <a:rPr lang="en-US" altLang="x-none" sz="2400" b="1" dirty="0">
                <a:solidFill>
                  <a:srgbClr val="002060"/>
                </a:solidFill>
                <a:latin typeface="Sanserif" charset="0"/>
                <a:ea typeface="MS PGothic" panose="020B0600070205080204" pitchFamily="34" charset="-128"/>
              </a:rPr>
              <a:t> and</a:t>
            </a:r>
            <a:r>
              <a:rPr lang="sr-Latn-CS" altLang="x-none" sz="2400" b="1" dirty="0">
                <a:solidFill>
                  <a:srgbClr val="002060"/>
                </a:solidFill>
                <a:latin typeface="Sanserif" charset="0"/>
                <a:ea typeface="MS PGothic" panose="020B0600070205080204" pitchFamily="34" charset="-128"/>
              </a:rPr>
              <a:t> 2015</a:t>
            </a:r>
          </a:p>
          <a:p>
            <a:pPr algn="ctr"/>
            <a:endParaRPr lang="sr-Latn-CS" altLang="x-none" sz="2400" b="1" dirty="0" smtClean="0">
              <a:solidFill>
                <a:srgbClr val="002060"/>
              </a:solidFill>
              <a:latin typeface="Sanserif" charset="0"/>
              <a:ea typeface="MS PGothic" panose="020B0600070205080204" pitchFamily="34" charset="-128"/>
            </a:endParaRPr>
          </a:p>
          <a:p>
            <a:pPr algn="ctr"/>
            <a:endParaRPr lang="sr-Latn-CS" dirty="0">
              <a:solidFill>
                <a:srgbClr val="002060"/>
              </a:solidFill>
            </a:endParaRPr>
          </a:p>
        </p:txBody>
      </p:sp>
      <p:graphicFrame>
        <p:nvGraphicFramePr>
          <p:cNvPr id="9" name="Grafikon 33"/>
          <p:cNvGraphicFramePr>
            <a:graphicFrameLocks noGrp="1"/>
          </p:cNvGraphicFramePr>
          <p:nvPr>
            <p:ph idx="1"/>
            <p:extLst>
              <p:ext uri="{D42A27DB-BD31-4B8C-83A1-F6EECF244321}">
                <p14:modId xmlns:p14="http://schemas.microsoft.com/office/powerpoint/2010/main" val="3836486576"/>
              </p:ext>
            </p:extLst>
          </p:nvPr>
        </p:nvGraphicFramePr>
        <p:xfrm>
          <a:off x="-1" y="1747838"/>
          <a:ext cx="6387354" cy="22190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fikon 33"/>
          <p:cNvGraphicFramePr/>
          <p:nvPr>
            <p:extLst>
              <p:ext uri="{D42A27DB-BD31-4B8C-83A1-F6EECF244321}">
                <p14:modId xmlns:p14="http://schemas.microsoft.com/office/powerpoint/2010/main" val="4074621588"/>
              </p:ext>
            </p:extLst>
          </p:nvPr>
        </p:nvGraphicFramePr>
        <p:xfrm>
          <a:off x="6279776" y="1747838"/>
          <a:ext cx="5450261" cy="24199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fikon 33"/>
          <p:cNvGraphicFramePr/>
          <p:nvPr>
            <p:extLst>
              <p:ext uri="{D42A27DB-BD31-4B8C-83A1-F6EECF244321}">
                <p14:modId xmlns:p14="http://schemas.microsoft.com/office/powerpoint/2010/main" val="4124796186"/>
              </p:ext>
            </p:extLst>
          </p:nvPr>
        </p:nvGraphicFramePr>
        <p:xfrm>
          <a:off x="113739" y="4353383"/>
          <a:ext cx="5964331" cy="22614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afikon 33"/>
          <p:cNvGraphicFramePr/>
          <p:nvPr>
            <p:extLst>
              <p:ext uri="{D42A27DB-BD31-4B8C-83A1-F6EECF244321}">
                <p14:modId xmlns:p14="http://schemas.microsoft.com/office/powerpoint/2010/main" val="449795191"/>
              </p:ext>
            </p:extLst>
          </p:nvPr>
        </p:nvGraphicFramePr>
        <p:xfrm>
          <a:off x="6279776" y="4153193"/>
          <a:ext cx="5448300" cy="23145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193855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3" name="Rectangle 2"/>
          <p:cNvSpPr/>
          <p:nvPr/>
        </p:nvSpPr>
        <p:spPr>
          <a:xfrm>
            <a:off x="215152" y="1361337"/>
            <a:ext cx="11389659" cy="461665"/>
          </a:xfrm>
          <a:prstGeom prst="rect">
            <a:avLst/>
          </a:prstGeom>
        </p:spPr>
        <p:txBody>
          <a:bodyPr wrap="square">
            <a:spAutoFit/>
          </a:bodyPr>
          <a:lstStyle/>
          <a:p>
            <a:pPr algn="ctr"/>
            <a:r>
              <a:rPr lang="en-US" altLang="x-none" sz="2400" b="1" dirty="0">
                <a:solidFill>
                  <a:srgbClr val="002060"/>
                </a:solidFill>
                <a:latin typeface="Sanserif" charset="0"/>
                <a:ea typeface="MS PGothic" panose="020B0600070205080204" pitchFamily="34" charset="-128"/>
              </a:rPr>
              <a:t>Comparative </a:t>
            </a:r>
            <a:r>
              <a:rPr lang="en-US" altLang="x-none" sz="2400" b="1" dirty="0" smtClean="0">
                <a:solidFill>
                  <a:srgbClr val="002060"/>
                </a:solidFill>
                <a:latin typeface="Sanserif" charset="0"/>
                <a:ea typeface="MS PGothic" panose="020B0600070205080204" pitchFamily="34" charset="-128"/>
              </a:rPr>
              <a:t>data</a:t>
            </a:r>
            <a:r>
              <a:rPr lang="en-US" altLang="x-none" sz="2400" b="1" dirty="0" smtClean="0">
                <a:solidFill>
                  <a:srgbClr val="002060"/>
                </a:solidFill>
                <a:latin typeface="Sanserif" charset="0"/>
                <a:ea typeface="MS PGothic" panose="020B0600070205080204" pitchFamily="34" charset="-128"/>
              </a:rPr>
              <a:t> </a:t>
            </a:r>
            <a:r>
              <a:rPr lang="en-US" altLang="x-none" sz="2400" b="1" dirty="0">
                <a:solidFill>
                  <a:srgbClr val="002060"/>
                </a:solidFill>
                <a:latin typeface="Sanserif" charset="0"/>
                <a:ea typeface="MS PGothic" panose="020B0600070205080204" pitchFamily="34" charset="-128"/>
              </a:rPr>
              <a:t>for </a:t>
            </a:r>
            <a:r>
              <a:rPr lang="sr-Latn-CS" altLang="x-none" sz="2400" b="1" dirty="0">
                <a:solidFill>
                  <a:srgbClr val="002060"/>
                </a:solidFill>
                <a:latin typeface="Sanserif" charset="0"/>
                <a:ea typeface="MS PGothic" panose="020B0600070205080204" pitchFamily="34" charset="-128"/>
              </a:rPr>
              <a:t>2013, 2014</a:t>
            </a:r>
            <a:r>
              <a:rPr lang="en-US" altLang="x-none" sz="2400" b="1" dirty="0">
                <a:solidFill>
                  <a:srgbClr val="002060"/>
                </a:solidFill>
                <a:latin typeface="Sanserif" charset="0"/>
                <a:ea typeface="MS PGothic" panose="020B0600070205080204" pitchFamily="34" charset="-128"/>
              </a:rPr>
              <a:t> and</a:t>
            </a:r>
            <a:r>
              <a:rPr lang="sr-Latn-CS" altLang="x-none" sz="2400" b="1" dirty="0">
                <a:solidFill>
                  <a:srgbClr val="002060"/>
                </a:solidFill>
                <a:latin typeface="Sanserif" charset="0"/>
                <a:ea typeface="MS PGothic" panose="020B0600070205080204" pitchFamily="34" charset="-128"/>
              </a:rPr>
              <a:t> 2015</a:t>
            </a:r>
          </a:p>
        </p:txBody>
      </p:sp>
      <p:graphicFrame>
        <p:nvGraphicFramePr>
          <p:cNvPr id="6" name="Grafikon 35"/>
          <p:cNvGraphicFramePr>
            <a:graphicFrameLocks noGrp="1"/>
          </p:cNvGraphicFramePr>
          <p:nvPr>
            <p:ph idx="1"/>
            <p:extLst>
              <p:ext uri="{D42A27DB-BD31-4B8C-83A1-F6EECF244321}">
                <p14:modId xmlns:p14="http://schemas.microsoft.com/office/powerpoint/2010/main" val="1474985276"/>
              </p:ext>
            </p:extLst>
          </p:nvPr>
        </p:nvGraphicFramePr>
        <p:xfrm>
          <a:off x="215152" y="1825624"/>
          <a:ext cx="11873754" cy="49113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24781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2" name="Rectangle 1"/>
          <p:cNvSpPr/>
          <p:nvPr/>
        </p:nvSpPr>
        <p:spPr>
          <a:xfrm>
            <a:off x="-224118" y="1281151"/>
            <a:ext cx="10242176" cy="1107996"/>
          </a:xfrm>
          <a:prstGeom prst="rect">
            <a:avLst/>
          </a:prstGeom>
        </p:spPr>
        <p:txBody>
          <a:bodyPr wrap="square">
            <a:spAutoFit/>
          </a:bodyPr>
          <a:lstStyle/>
          <a:p>
            <a:pPr algn="ctr"/>
            <a:r>
              <a:rPr lang="en-US" altLang="x-none" sz="2400" b="1" dirty="0">
                <a:solidFill>
                  <a:srgbClr val="002060"/>
                </a:solidFill>
                <a:latin typeface="Sanserif" charset="0"/>
                <a:ea typeface="MS PGothic" panose="020B0600070205080204" pitchFamily="34" charset="-128"/>
              </a:rPr>
              <a:t>Comparative </a:t>
            </a:r>
            <a:r>
              <a:rPr lang="en-US" altLang="x-none" sz="2400" b="1" dirty="0" smtClean="0">
                <a:solidFill>
                  <a:srgbClr val="002060"/>
                </a:solidFill>
                <a:latin typeface="Sanserif" charset="0"/>
                <a:ea typeface="MS PGothic" panose="020B0600070205080204" pitchFamily="34" charset="-128"/>
              </a:rPr>
              <a:t>data </a:t>
            </a:r>
            <a:r>
              <a:rPr lang="en-US" altLang="x-none" sz="2400" b="1" dirty="0">
                <a:solidFill>
                  <a:srgbClr val="002060"/>
                </a:solidFill>
                <a:latin typeface="Sanserif" charset="0"/>
                <a:ea typeface="MS PGothic" panose="020B0600070205080204" pitchFamily="34" charset="-128"/>
              </a:rPr>
              <a:t>for </a:t>
            </a:r>
            <a:r>
              <a:rPr lang="sr-Latn-CS" altLang="x-none" sz="2400" b="1" dirty="0">
                <a:solidFill>
                  <a:srgbClr val="002060"/>
                </a:solidFill>
                <a:latin typeface="Sanserif" charset="0"/>
                <a:ea typeface="MS PGothic" panose="020B0600070205080204" pitchFamily="34" charset="-128"/>
              </a:rPr>
              <a:t>2013, 2014</a:t>
            </a:r>
            <a:r>
              <a:rPr lang="en-US" altLang="x-none" sz="2400" b="1" dirty="0">
                <a:solidFill>
                  <a:srgbClr val="002060"/>
                </a:solidFill>
                <a:latin typeface="Sanserif" charset="0"/>
                <a:ea typeface="MS PGothic" panose="020B0600070205080204" pitchFamily="34" charset="-128"/>
              </a:rPr>
              <a:t> and</a:t>
            </a:r>
            <a:r>
              <a:rPr lang="sr-Latn-CS" altLang="x-none" sz="2400" b="1" dirty="0">
                <a:solidFill>
                  <a:srgbClr val="002060"/>
                </a:solidFill>
                <a:latin typeface="Sanserif" charset="0"/>
                <a:ea typeface="MS PGothic" panose="020B0600070205080204" pitchFamily="34" charset="-128"/>
              </a:rPr>
              <a:t> 2015</a:t>
            </a:r>
          </a:p>
          <a:p>
            <a:pPr algn="ctr"/>
            <a:endParaRPr lang="sr-Latn-CS" altLang="x-none" sz="2400" b="1" dirty="0" smtClean="0">
              <a:solidFill>
                <a:srgbClr val="002060"/>
              </a:solidFill>
              <a:latin typeface="Sanserif" charset="0"/>
              <a:ea typeface="MS PGothic" panose="020B0600070205080204" pitchFamily="34" charset="-128"/>
            </a:endParaRPr>
          </a:p>
          <a:p>
            <a:pPr algn="ctr"/>
            <a:endParaRPr lang="sr-Latn-CS" dirty="0">
              <a:solidFill>
                <a:srgbClr val="002060"/>
              </a:solidFill>
            </a:endParaRPr>
          </a:p>
        </p:txBody>
      </p:sp>
      <p:graphicFrame>
        <p:nvGraphicFramePr>
          <p:cNvPr id="12" name="Grafikon 33"/>
          <p:cNvGraphicFramePr>
            <a:graphicFrameLocks noGrp="1"/>
          </p:cNvGraphicFramePr>
          <p:nvPr>
            <p:ph idx="1"/>
            <p:extLst>
              <p:ext uri="{D42A27DB-BD31-4B8C-83A1-F6EECF244321}">
                <p14:modId xmlns:p14="http://schemas.microsoft.com/office/powerpoint/2010/main" val="3578592076"/>
              </p:ext>
            </p:extLst>
          </p:nvPr>
        </p:nvGraphicFramePr>
        <p:xfrm>
          <a:off x="1" y="1708150"/>
          <a:ext cx="6629400" cy="2314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fikon 33"/>
          <p:cNvGraphicFramePr/>
          <p:nvPr>
            <p:extLst>
              <p:ext uri="{D42A27DB-BD31-4B8C-83A1-F6EECF244321}">
                <p14:modId xmlns:p14="http://schemas.microsoft.com/office/powerpoint/2010/main" val="3988624553"/>
              </p:ext>
            </p:extLst>
          </p:nvPr>
        </p:nvGraphicFramePr>
        <p:xfrm>
          <a:off x="6629400" y="1708150"/>
          <a:ext cx="5562600" cy="23145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fikon 33"/>
          <p:cNvGraphicFramePr/>
          <p:nvPr>
            <p:extLst>
              <p:ext uri="{D42A27DB-BD31-4B8C-83A1-F6EECF244321}">
                <p14:modId xmlns:p14="http://schemas.microsoft.com/office/powerpoint/2010/main" val="1665914234"/>
              </p:ext>
            </p:extLst>
          </p:nvPr>
        </p:nvGraphicFramePr>
        <p:xfrm>
          <a:off x="66956" y="3957930"/>
          <a:ext cx="6212819" cy="26176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afikon 33"/>
          <p:cNvGraphicFramePr/>
          <p:nvPr>
            <p:extLst>
              <p:ext uri="{D42A27DB-BD31-4B8C-83A1-F6EECF244321}">
                <p14:modId xmlns:p14="http://schemas.microsoft.com/office/powerpoint/2010/main" val="4004088157"/>
              </p:ext>
            </p:extLst>
          </p:nvPr>
        </p:nvGraphicFramePr>
        <p:xfrm>
          <a:off x="6346730" y="4094256"/>
          <a:ext cx="5505450" cy="24098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140444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3" name="Rectangle 2"/>
          <p:cNvSpPr/>
          <p:nvPr/>
        </p:nvSpPr>
        <p:spPr>
          <a:xfrm>
            <a:off x="215152" y="1361337"/>
            <a:ext cx="11389659" cy="584775"/>
          </a:xfrm>
          <a:prstGeom prst="rect">
            <a:avLst/>
          </a:prstGeom>
        </p:spPr>
        <p:txBody>
          <a:bodyPr wrap="square">
            <a:spAutoFit/>
          </a:bodyPr>
          <a:lstStyle/>
          <a:p>
            <a:pPr lvl="0" algn="ctr"/>
            <a:r>
              <a:rPr lang="en-US" altLang="x-none" sz="3200" b="1" dirty="0" smtClean="0">
                <a:solidFill>
                  <a:srgbClr val="002060"/>
                </a:solidFill>
                <a:latin typeface="Sanserif" charset="0"/>
                <a:ea typeface="MS PGothic" panose="020B0600070205080204" pitchFamily="34" charset="-128"/>
              </a:rPr>
              <a:t>Public broadcasters</a:t>
            </a:r>
            <a:endParaRPr lang="sr-Latn-CS" altLang="x-none" sz="3200" b="1" dirty="0">
              <a:solidFill>
                <a:srgbClr val="002060"/>
              </a:solidFill>
              <a:latin typeface="Sanserif" charset="0"/>
              <a:ea typeface="MS PGothic" panose="020B0600070205080204" pitchFamily="34" charset="-128"/>
            </a:endParaRPr>
          </a:p>
        </p:txBody>
      </p:sp>
      <p:sp>
        <p:nvSpPr>
          <p:cNvPr id="2" name="Content Placeholder 1"/>
          <p:cNvSpPr>
            <a:spLocks noGrp="1"/>
          </p:cNvSpPr>
          <p:nvPr>
            <p:ph idx="1"/>
          </p:nvPr>
        </p:nvSpPr>
        <p:spPr>
          <a:xfrm>
            <a:off x="0" y="1884556"/>
            <a:ext cx="12192000" cy="4973443"/>
          </a:xfrm>
        </p:spPr>
        <p:txBody>
          <a:bodyPr>
            <a:normAutofit/>
          </a:bodyPr>
          <a:lstStyle/>
          <a:p>
            <a:pPr marL="0" lvl="0" indent="0" algn="just" fontAlgn="base">
              <a:lnSpc>
                <a:spcPct val="100000"/>
              </a:lnSpc>
              <a:spcBef>
                <a:spcPct val="0"/>
              </a:spcBef>
              <a:spcAft>
                <a:spcPct val="0"/>
              </a:spcAft>
              <a:buNone/>
            </a:pPr>
            <a:r>
              <a:rPr lang="en-US" altLang="x-none" sz="2000" b="1" dirty="0" smtClean="0">
                <a:solidFill>
                  <a:srgbClr val="002060"/>
                </a:solidFill>
                <a:latin typeface="Arial" panose="020B0604020202020204" pitchFamily="34" charset="0"/>
                <a:ea typeface="MS PGothic" panose="020B0600070205080204" pitchFamily="34" charset="-128"/>
                <a:cs typeface="Arial" panose="020B0604020202020204" pitchFamily="34" charset="0"/>
              </a:rPr>
              <a:t>Montenegro has one national public broadcaster </a:t>
            </a:r>
            <a:r>
              <a:rPr lang="x-none" altLang="x-none" sz="2000" b="1" dirty="0" smtClean="0">
                <a:solidFill>
                  <a:srgbClr val="002060"/>
                </a:solidFill>
                <a:latin typeface="Arial" panose="020B0604020202020204" pitchFamily="34" charset="0"/>
                <a:ea typeface="MS PGothic" panose="020B0600070205080204" pitchFamily="34" charset="-128"/>
                <a:cs typeface="Arial" panose="020B0604020202020204" pitchFamily="34" charset="0"/>
              </a:rPr>
              <a:t>(</a:t>
            </a:r>
            <a:r>
              <a:rPr lang="x-none" altLang="x-none" sz="2000" b="1" dirty="0">
                <a:solidFill>
                  <a:srgbClr val="002060"/>
                </a:solidFill>
                <a:latin typeface="Arial" panose="020B0604020202020204" pitchFamily="34" charset="0"/>
                <a:ea typeface="MS PGothic" panose="020B0600070205080204" pitchFamily="34" charset="-128"/>
                <a:cs typeface="Arial" panose="020B0604020202020204" pitchFamily="34" charset="0"/>
              </a:rPr>
              <a:t>RTCG), </a:t>
            </a:r>
            <a:r>
              <a:rPr lang="en-US" altLang="x-none" sz="2000" b="1" dirty="0" smtClean="0">
                <a:solidFill>
                  <a:srgbClr val="002060"/>
                </a:solidFill>
                <a:latin typeface="Arial" panose="020B0604020202020204" pitchFamily="34" charset="0"/>
                <a:ea typeface="MS PGothic" panose="020B0600070205080204" pitchFamily="34" charset="-128"/>
                <a:cs typeface="Arial" panose="020B0604020202020204" pitchFamily="34" charset="0"/>
              </a:rPr>
              <a:t>while</a:t>
            </a:r>
            <a:r>
              <a:rPr lang="x-none" altLang="x-none" sz="2000" b="1" dirty="0" smtClean="0">
                <a:solidFill>
                  <a:srgbClr val="002060"/>
                </a:solidFill>
                <a:latin typeface="Arial" panose="020B0604020202020204" pitchFamily="34" charset="0"/>
                <a:ea typeface="MS PGothic" panose="020B0600070205080204" pitchFamily="34" charset="-128"/>
                <a:cs typeface="Arial" panose="020B0604020202020204" pitchFamily="34" charset="0"/>
              </a:rPr>
              <a:t> </a:t>
            </a:r>
            <a:r>
              <a:rPr lang="x-none" altLang="x-none" sz="2000" b="1" dirty="0">
                <a:solidFill>
                  <a:srgbClr val="002060"/>
                </a:solidFill>
                <a:latin typeface="Arial" panose="020B0604020202020204" pitchFamily="34" charset="0"/>
                <a:ea typeface="MS PGothic" panose="020B0600070205080204" pitchFamily="34" charset="-128"/>
                <a:cs typeface="Arial" panose="020B0604020202020204" pitchFamily="34" charset="0"/>
              </a:rPr>
              <a:t>14 </a:t>
            </a:r>
            <a:r>
              <a:rPr lang="en-US" altLang="x-none" sz="2000" b="1" dirty="0" smtClean="0">
                <a:solidFill>
                  <a:srgbClr val="002060"/>
                </a:solidFill>
                <a:latin typeface="Arial" panose="020B0604020202020204" pitchFamily="34" charset="0"/>
                <a:ea typeface="MS PGothic" panose="020B0600070205080204" pitchFamily="34" charset="-128"/>
                <a:cs typeface="Arial" panose="020B0604020202020204" pitchFamily="34" charset="0"/>
              </a:rPr>
              <a:t>local </a:t>
            </a:r>
            <a:r>
              <a:rPr lang="en-US" altLang="x-none" sz="2000" b="1" smtClean="0">
                <a:solidFill>
                  <a:srgbClr val="002060"/>
                </a:solidFill>
                <a:latin typeface="Arial" panose="020B0604020202020204" pitchFamily="34" charset="0"/>
                <a:ea typeface="MS PGothic" panose="020B0600070205080204" pitchFamily="34" charset="-128"/>
                <a:cs typeface="Arial" panose="020B0604020202020204" pitchFamily="34" charset="0"/>
              </a:rPr>
              <a:t>self-governments have </a:t>
            </a:r>
            <a:r>
              <a:rPr lang="en-US" altLang="x-none" sz="2000" b="1" dirty="0" smtClean="0">
                <a:solidFill>
                  <a:srgbClr val="002060"/>
                </a:solidFill>
                <a:latin typeface="Arial" panose="020B0604020202020204" pitchFamily="34" charset="0"/>
                <a:ea typeface="MS PGothic" panose="020B0600070205080204" pitchFamily="34" charset="-128"/>
                <a:cs typeface="Arial" panose="020B0604020202020204" pitchFamily="34" charset="0"/>
              </a:rPr>
              <a:t>founded </a:t>
            </a:r>
            <a:r>
              <a:rPr lang="x-none" altLang="x-none" sz="2000" b="1" dirty="0" smtClean="0">
                <a:solidFill>
                  <a:srgbClr val="002060"/>
                </a:solidFill>
                <a:latin typeface="Arial" panose="020B0604020202020204" pitchFamily="34" charset="0"/>
                <a:ea typeface="MS PGothic" panose="020B0600070205080204" pitchFamily="34" charset="-128"/>
                <a:cs typeface="Arial" panose="020B0604020202020204" pitchFamily="34" charset="0"/>
              </a:rPr>
              <a:t>17 </a:t>
            </a:r>
            <a:r>
              <a:rPr lang="en-US" altLang="x-none" sz="2000" b="1" dirty="0" smtClean="0">
                <a:solidFill>
                  <a:srgbClr val="002060"/>
                </a:solidFill>
                <a:latin typeface="Arial" panose="020B0604020202020204" pitchFamily="34" charset="0"/>
                <a:ea typeface="MS PGothic" panose="020B0600070205080204" pitchFamily="34" charset="-128"/>
                <a:cs typeface="Arial" panose="020B0604020202020204" pitchFamily="34" charset="0"/>
              </a:rPr>
              <a:t>local public broadcasters</a:t>
            </a:r>
            <a:r>
              <a:rPr lang="x-none" altLang="x-none" sz="2000" b="1" dirty="0" smtClean="0">
                <a:solidFill>
                  <a:srgbClr val="002060"/>
                </a:solidFill>
                <a:latin typeface="Arial" panose="020B0604020202020204" pitchFamily="34" charset="0"/>
                <a:ea typeface="MS PGothic" panose="020B0600070205080204" pitchFamily="34" charset="-128"/>
                <a:cs typeface="Arial" panose="020B0604020202020204" pitchFamily="34" charset="0"/>
              </a:rPr>
              <a:t>: </a:t>
            </a:r>
            <a:r>
              <a:rPr lang="x-none" altLang="x-none" sz="2000" b="1" dirty="0">
                <a:solidFill>
                  <a:srgbClr val="002060"/>
                </a:solidFill>
                <a:latin typeface="Arial" panose="020B0604020202020204" pitchFamily="34" charset="0"/>
                <a:ea typeface="MS PGothic" panose="020B0600070205080204" pitchFamily="34" charset="-128"/>
                <a:cs typeface="Arial" panose="020B0604020202020204" pitchFamily="34" charset="0"/>
              </a:rPr>
              <a:t>radio Andrijevica, Berane, Budva, Danilograd, Kotor, Pljevlja, Tivat, Bar, Bijelo Polje, Cetinje, Herceg Novi, Nikšić, Rožaje </a:t>
            </a:r>
            <a:r>
              <a:rPr lang="en-US" altLang="x-none" sz="2000" b="1" dirty="0" smtClean="0">
                <a:solidFill>
                  <a:srgbClr val="002060"/>
                </a:solidFill>
                <a:latin typeface="Arial" panose="020B0604020202020204" pitchFamily="34" charset="0"/>
                <a:ea typeface="MS PGothic" panose="020B0600070205080204" pitchFamily="34" charset="-128"/>
                <a:cs typeface="Arial" panose="020B0604020202020204" pitchFamily="34" charset="0"/>
              </a:rPr>
              <a:t>and</a:t>
            </a:r>
            <a:r>
              <a:rPr lang="x-none" altLang="x-none" sz="2000" b="1" dirty="0" smtClean="0">
                <a:solidFill>
                  <a:srgbClr val="002060"/>
                </a:solidFill>
                <a:latin typeface="Arial" panose="020B0604020202020204" pitchFamily="34" charset="0"/>
                <a:ea typeface="MS PGothic" panose="020B0600070205080204" pitchFamily="34" charset="-128"/>
                <a:cs typeface="Arial" panose="020B0604020202020204" pitchFamily="34" charset="0"/>
              </a:rPr>
              <a:t> </a:t>
            </a:r>
            <a:r>
              <a:rPr lang="x-none" altLang="x-none" sz="2000" b="1" dirty="0">
                <a:solidFill>
                  <a:srgbClr val="002060"/>
                </a:solidFill>
                <a:latin typeface="Arial" panose="020B0604020202020204" pitchFamily="34" charset="0"/>
                <a:ea typeface="MS PGothic" panose="020B0600070205080204" pitchFamily="34" charset="-128"/>
                <a:cs typeface="Arial" panose="020B0604020202020204" pitchFamily="34" charset="0"/>
              </a:rPr>
              <a:t>Ulcinj, </a:t>
            </a:r>
            <a:r>
              <a:rPr lang="en-US" altLang="x-none" sz="2000" b="1" dirty="0" smtClean="0">
                <a:solidFill>
                  <a:srgbClr val="002060"/>
                </a:solidFill>
                <a:latin typeface="Arial" panose="020B0604020202020204" pitchFamily="34" charset="0"/>
                <a:ea typeface="MS PGothic" panose="020B0600070205080204" pitchFamily="34" charset="-128"/>
                <a:cs typeface="Arial" panose="020B0604020202020204" pitchFamily="34" charset="0"/>
              </a:rPr>
              <a:t>and television</a:t>
            </a:r>
            <a:r>
              <a:rPr lang="x-none" altLang="x-none" sz="2000" b="1" dirty="0" smtClean="0">
                <a:solidFill>
                  <a:srgbClr val="002060"/>
                </a:solidFill>
                <a:latin typeface="Arial" panose="020B0604020202020204" pitchFamily="34" charset="0"/>
                <a:ea typeface="MS PGothic" panose="020B0600070205080204" pitchFamily="34" charset="-128"/>
                <a:cs typeface="Arial" panose="020B0604020202020204" pitchFamily="34" charset="0"/>
              </a:rPr>
              <a:t> </a:t>
            </a:r>
            <a:r>
              <a:rPr lang="x-none" altLang="x-none" sz="2000" b="1" dirty="0">
                <a:solidFill>
                  <a:srgbClr val="002060"/>
                </a:solidFill>
                <a:latin typeface="Arial" panose="020B0604020202020204" pitchFamily="34" charset="0"/>
                <a:ea typeface="MS PGothic" panose="020B0600070205080204" pitchFamily="34" charset="-128"/>
                <a:cs typeface="Arial" panose="020B0604020202020204" pitchFamily="34" charset="0"/>
              </a:rPr>
              <a:t>Nikšić, </a:t>
            </a:r>
            <a:r>
              <a:rPr lang="x-none" altLang="x-none" sz="2000" b="1" dirty="0" smtClean="0">
                <a:solidFill>
                  <a:srgbClr val="002060"/>
                </a:solidFill>
                <a:latin typeface="Arial" panose="020B0604020202020204" pitchFamily="34" charset="0"/>
                <a:ea typeface="MS PGothic" panose="020B0600070205080204" pitchFamily="34" charset="-128"/>
                <a:cs typeface="Arial" panose="020B0604020202020204" pitchFamily="34" charset="0"/>
              </a:rPr>
              <a:t>Budva, Pljevlja </a:t>
            </a:r>
            <a:r>
              <a:rPr lang="en-US" altLang="x-none" sz="2000" b="1" dirty="0" smtClean="0">
                <a:solidFill>
                  <a:srgbClr val="002060"/>
                </a:solidFill>
                <a:latin typeface="Arial" panose="020B0604020202020204" pitchFamily="34" charset="0"/>
                <a:ea typeface="MS PGothic" panose="020B0600070205080204" pitchFamily="34" charset="-128"/>
                <a:cs typeface="Arial" panose="020B0604020202020204" pitchFamily="34" charset="0"/>
              </a:rPr>
              <a:t>and </a:t>
            </a:r>
            <a:r>
              <a:rPr lang="x-none" altLang="x-none" sz="2000" b="1" dirty="0" smtClean="0">
                <a:solidFill>
                  <a:srgbClr val="002060"/>
                </a:solidFill>
                <a:latin typeface="Arial" panose="020B0604020202020204" pitchFamily="34" charset="0"/>
                <a:ea typeface="MS PGothic" panose="020B0600070205080204" pitchFamily="34" charset="-128"/>
                <a:cs typeface="Arial" panose="020B0604020202020204" pitchFamily="34" charset="0"/>
              </a:rPr>
              <a:t>Cetinje.</a:t>
            </a:r>
          </a:p>
          <a:p>
            <a:pPr marL="0" lvl="0" indent="0" algn="ctr" fontAlgn="base">
              <a:lnSpc>
                <a:spcPct val="100000"/>
              </a:lnSpc>
              <a:spcBef>
                <a:spcPct val="0"/>
              </a:spcBef>
              <a:spcAft>
                <a:spcPct val="0"/>
              </a:spcAft>
              <a:buNone/>
            </a:pPr>
            <a:endParaRPr lang="x-none" altLang="x-none" sz="2400" b="1" dirty="0" smtClean="0">
              <a:solidFill>
                <a:srgbClr val="FF0000"/>
              </a:solidFill>
              <a:latin typeface="Arial" panose="020B0604020202020204" pitchFamily="34" charset="0"/>
              <a:ea typeface="MS PGothic" panose="020B0600070205080204" pitchFamily="34" charset="-128"/>
              <a:cs typeface="Arial" panose="020B0604020202020204" pitchFamily="34" charset="0"/>
            </a:endParaRPr>
          </a:p>
          <a:p>
            <a:pPr marL="0" lvl="0" indent="0" algn="ctr" fontAlgn="base">
              <a:lnSpc>
                <a:spcPct val="100000"/>
              </a:lnSpc>
              <a:spcBef>
                <a:spcPct val="0"/>
              </a:spcBef>
              <a:spcAft>
                <a:spcPct val="0"/>
              </a:spcAft>
              <a:buNone/>
            </a:pPr>
            <a:r>
              <a:rPr lang="x-none" altLang="x-none" sz="2400" b="1" dirty="0" smtClean="0">
                <a:solidFill>
                  <a:srgbClr val="FF0000"/>
                </a:solidFill>
                <a:latin typeface="Arial" panose="020B0604020202020204" pitchFamily="34" charset="0"/>
                <a:ea typeface="MS PGothic" panose="020B0600070205080204" pitchFamily="34" charset="-128"/>
                <a:cs typeface="Arial" panose="020B0604020202020204" pitchFamily="34" charset="0"/>
              </a:rPr>
              <a:t>RTCG</a:t>
            </a:r>
            <a:endParaRPr lang="x-none" altLang="x-none" sz="2400" b="1" dirty="0">
              <a:solidFill>
                <a:srgbClr val="FF0000"/>
              </a:solidFill>
              <a:latin typeface="Arial" panose="020B0604020202020204" pitchFamily="34" charset="0"/>
              <a:ea typeface="MS PGothic" panose="020B0600070205080204" pitchFamily="34" charset="-128"/>
              <a:cs typeface="Arial" panose="020B0604020202020204" pitchFamily="34" charset="0"/>
            </a:endParaRPr>
          </a:p>
          <a:p>
            <a:pPr marL="0" indent="0" algn="just">
              <a:lnSpc>
                <a:spcPct val="107000"/>
              </a:lnSpc>
              <a:spcAft>
                <a:spcPts val="1000"/>
              </a:spcAft>
              <a:buNone/>
            </a:pPr>
            <a:r>
              <a:rPr lang="en-US" sz="2400" b="1" dirty="0" smtClean="0">
                <a:solidFill>
                  <a:srgbClr val="002060"/>
                </a:solidFill>
                <a:ea typeface="MS Mincho"/>
              </a:rPr>
              <a:t>Total public revenue of RTCG in</a:t>
            </a:r>
            <a:r>
              <a:rPr lang="sr-Latn-CS" sz="2400" b="1" dirty="0" smtClean="0">
                <a:solidFill>
                  <a:srgbClr val="002060"/>
                </a:solidFill>
                <a:ea typeface="MS Mincho"/>
              </a:rPr>
              <a:t> 2015 </a:t>
            </a:r>
            <a:r>
              <a:rPr lang="en-US" sz="2400" b="1" dirty="0" smtClean="0">
                <a:solidFill>
                  <a:srgbClr val="002060"/>
                </a:solidFill>
                <a:ea typeface="MS Mincho"/>
              </a:rPr>
              <a:t>– from the Budget - amounted</a:t>
            </a:r>
            <a:r>
              <a:rPr lang="sr-Latn-CS" sz="2400" b="1" dirty="0" smtClean="0">
                <a:solidFill>
                  <a:srgbClr val="002060"/>
                </a:solidFill>
                <a:ea typeface="MS Mincho"/>
              </a:rPr>
              <a:t> </a:t>
            </a:r>
            <a:r>
              <a:rPr lang="sr-Latn-CS" sz="2400" b="1" dirty="0">
                <a:solidFill>
                  <a:srgbClr val="FF0000"/>
                </a:solidFill>
                <a:ea typeface="MS Mincho"/>
              </a:rPr>
              <a:t>12.850.000 EUR</a:t>
            </a:r>
            <a:r>
              <a:rPr lang="sr-Latn-CS" sz="2400" b="1" dirty="0">
                <a:solidFill>
                  <a:srgbClr val="002060"/>
                </a:solidFill>
                <a:ea typeface="MS Mincho"/>
              </a:rPr>
              <a:t>, </a:t>
            </a:r>
            <a:r>
              <a:rPr lang="en-US" sz="2400" b="1" dirty="0">
                <a:solidFill>
                  <a:srgbClr val="002060"/>
                </a:solidFill>
                <a:ea typeface="MS Mincho"/>
              </a:rPr>
              <a:t>out of </a:t>
            </a:r>
            <a:r>
              <a:rPr lang="en-US" sz="2400" b="1" dirty="0" smtClean="0">
                <a:solidFill>
                  <a:srgbClr val="002060"/>
                </a:solidFill>
                <a:ea typeface="MS Mincho"/>
              </a:rPr>
              <a:t>which </a:t>
            </a:r>
            <a:r>
              <a:rPr lang="sr-Latn-CS" sz="2400" b="1" dirty="0">
                <a:solidFill>
                  <a:srgbClr val="FF0000"/>
                </a:solidFill>
                <a:ea typeface="MS Mincho"/>
              </a:rPr>
              <a:t>12.600.000 EUR</a:t>
            </a:r>
            <a:r>
              <a:rPr lang="en-US" sz="2400" b="1" dirty="0" smtClean="0">
                <a:solidFill>
                  <a:srgbClr val="002060"/>
                </a:solidFill>
                <a:ea typeface="MS Mincho"/>
              </a:rPr>
              <a:t> related </a:t>
            </a:r>
            <a:r>
              <a:rPr lang="en-US" sz="2400" b="1" dirty="0">
                <a:solidFill>
                  <a:srgbClr val="002060"/>
                </a:solidFill>
                <a:ea typeface="MS Mincho"/>
              </a:rPr>
              <a:t>to revenue from general part of the budget of Montenegro, 150.000 </a:t>
            </a:r>
            <a:r>
              <a:rPr lang="en-US" sz="2400" b="1" dirty="0" smtClean="0">
                <a:solidFill>
                  <a:srgbClr val="002060"/>
                </a:solidFill>
                <a:ea typeface="MS Mincho"/>
              </a:rPr>
              <a:t>EUR</a:t>
            </a:r>
            <a:r>
              <a:rPr lang="en-US" sz="2400" b="1" dirty="0" smtClean="0">
                <a:solidFill>
                  <a:srgbClr val="FF0000"/>
                </a:solidFill>
                <a:ea typeface="MS Mincho"/>
              </a:rPr>
              <a:t> </a:t>
            </a:r>
            <a:r>
              <a:rPr lang="en-US" sz="2400" b="1" dirty="0">
                <a:solidFill>
                  <a:srgbClr val="002060"/>
                </a:solidFill>
                <a:ea typeface="MS Mincho"/>
              </a:rPr>
              <a:t>were earmarked revenue from the Ministry of Culture, and </a:t>
            </a:r>
            <a:r>
              <a:rPr lang="sr-Latn-CS" sz="2400" b="1" dirty="0">
                <a:solidFill>
                  <a:srgbClr val="FF0000"/>
                </a:solidFill>
                <a:ea typeface="MS Mincho"/>
              </a:rPr>
              <a:t>100.000 EUR </a:t>
            </a:r>
            <a:r>
              <a:rPr lang="en-US" sz="2400" b="1" dirty="0" smtClean="0">
                <a:solidFill>
                  <a:srgbClr val="002060"/>
                </a:solidFill>
                <a:ea typeface="MS Mincho"/>
              </a:rPr>
              <a:t>to </a:t>
            </a:r>
            <a:r>
              <a:rPr lang="en-US" sz="2400" b="1" dirty="0">
                <a:solidFill>
                  <a:srgbClr val="002060"/>
                </a:solidFill>
                <a:ea typeface="MS Mincho"/>
              </a:rPr>
              <a:t>budget revenue for the </a:t>
            </a:r>
            <a:r>
              <a:rPr lang="en-US" sz="2400" b="1" dirty="0" err="1">
                <a:solidFill>
                  <a:srgbClr val="002060"/>
                </a:solidFill>
                <a:ea typeface="MS Mincho"/>
              </a:rPr>
              <a:t>digitalisation</a:t>
            </a:r>
            <a:r>
              <a:rPr lang="en-US" sz="2400" b="1" dirty="0">
                <a:solidFill>
                  <a:srgbClr val="002060"/>
                </a:solidFill>
                <a:ea typeface="MS Mincho"/>
              </a:rPr>
              <a:t> of public </a:t>
            </a:r>
            <a:r>
              <a:rPr lang="en-US" sz="2400" b="1" dirty="0" smtClean="0">
                <a:solidFill>
                  <a:srgbClr val="002060"/>
                </a:solidFill>
                <a:ea typeface="MS Mincho"/>
              </a:rPr>
              <a:t>broadcaster.</a:t>
            </a:r>
            <a:r>
              <a:rPr lang="sr-Latn-CS" sz="2400" b="1" dirty="0" smtClean="0">
                <a:solidFill>
                  <a:srgbClr val="FF0000"/>
                </a:solidFill>
                <a:ea typeface="MS Mincho"/>
              </a:rPr>
              <a:t> </a:t>
            </a:r>
          </a:p>
          <a:p>
            <a:pPr marL="0" indent="0" algn="just">
              <a:lnSpc>
                <a:spcPct val="107000"/>
              </a:lnSpc>
              <a:spcAft>
                <a:spcPts val="1000"/>
              </a:spcAft>
              <a:buNone/>
            </a:pPr>
            <a:r>
              <a:rPr lang="en-US" sz="2400" b="1" dirty="0" smtClean="0">
                <a:solidFill>
                  <a:srgbClr val="002060"/>
                </a:solidFill>
                <a:ea typeface="MS Mincho"/>
              </a:rPr>
              <a:t>Compared to </a:t>
            </a:r>
            <a:r>
              <a:rPr lang="sr-Latn-CS" sz="2400" b="1" dirty="0" smtClean="0">
                <a:solidFill>
                  <a:srgbClr val="002060"/>
                </a:solidFill>
                <a:ea typeface="MS Mincho"/>
              </a:rPr>
              <a:t>2014,  </a:t>
            </a:r>
            <a:r>
              <a:rPr lang="en-US" sz="2400" b="1" dirty="0" smtClean="0">
                <a:solidFill>
                  <a:srgbClr val="002060"/>
                </a:solidFill>
                <a:ea typeface="MS Mincho"/>
              </a:rPr>
              <a:t>when </a:t>
            </a:r>
            <a:r>
              <a:rPr lang="sr-Latn-CS" sz="2400" b="1" dirty="0" smtClean="0">
                <a:solidFill>
                  <a:srgbClr val="002060"/>
                </a:solidFill>
                <a:ea typeface="MS Mincho"/>
              </a:rPr>
              <a:t>2.400.000 EUR</a:t>
            </a:r>
            <a:r>
              <a:rPr lang="en-US" sz="2400" b="1" dirty="0" smtClean="0">
                <a:solidFill>
                  <a:srgbClr val="002060"/>
                </a:solidFill>
                <a:ea typeface="MS Mincho"/>
              </a:rPr>
              <a:t> were included as extraordinary revenue</a:t>
            </a:r>
            <a:r>
              <a:rPr lang="sr-Latn-CS" sz="2400" b="1" dirty="0" smtClean="0">
                <a:solidFill>
                  <a:srgbClr val="002060"/>
                </a:solidFill>
                <a:ea typeface="MS Mincho"/>
              </a:rPr>
              <a:t>, </a:t>
            </a:r>
            <a:r>
              <a:rPr lang="en-US" sz="2400" b="1" dirty="0" smtClean="0">
                <a:solidFill>
                  <a:srgbClr val="002060"/>
                </a:solidFill>
                <a:ea typeface="MS Mincho"/>
              </a:rPr>
              <a:t>based on the assumed obligations of RTCG by the Government</a:t>
            </a:r>
            <a:r>
              <a:rPr lang="sr-Latn-CS" sz="2400" b="1" dirty="0" smtClean="0">
                <a:solidFill>
                  <a:srgbClr val="002060"/>
                </a:solidFill>
                <a:ea typeface="MS Mincho"/>
              </a:rPr>
              <a:t>, </a:t>
            </a:r>
            <a:r>
              <a:rPr lang="en-US" sz="2400" b="1" dirty="0" smtClean="0">
                <a:solidFill>
                  <a:srgbClr val="002060"/>
                </a:solidFill>
                <a:ea typeface="MS Mincho"/>
              </a:rPr>
              <a:t>there were no such revenue in 2015</a:t>
            </a:r>
            <a:r>
              <a:rPr lang="sr-Latn-CS" sz="2400" b="1" dirty="0" smtClean="0">
                <a:solidFill>
                  <a:srgbClr val="002060"/>
                </a:solidFill>
                <a:ea typeface="MS Mincho"/>
              </a:rPr>
              <a:t>.</a:t>
            </a:r>
            <a:endParaRPr lang="sr-Latn-CS" sz="2400" b="1" dirty="0">
              <a:solidFill>
                <a:srgbClr val="002060"/>
              </a:solidFill>
              <a:ea typeface="Calibri" panose="020F0502020204030204" pitchFamily="34" charset="0"/>
              <a:cs typeface="Times New Roman" panose="02020603050405020304" pitchFamily="18" charset="0"/>
            </a:endParaRPr>
          </a:p>
          <a:p>
            <a:pPr marL="0" indent="0">
              <a:buNone/>
            </a:pPr>
            <a:endParaRPr lang="sr-Latn-CS" sz="1800" dirty="0"/>
          </a:p>
        </p:txBody>
      </p:sp>
    </p:spTree>
    <p:extLst>
      <p:ext uri="{BB962C8B-B14F-4D97-AF65-F5344CB8AC3E}">
        <p14:creationId xmlns:p14="http://schemas.microsoft.com/office/powerpoint/2010/main" val="161817355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3" name="Rectangle 2"/>
          <p:cNvSpPr/>
          <p:nvPr/>
        </p:nvSpPr>
        <p:spPr>
          <a:xfrm>
            <a:off x="215152" y="1361337"/>
            <a:ext cx="11389659" cy="584775"/>
          </a:xfrm>
          <a:prstGeom prst="rect">
            <a:avLst/>
          </a:prstGeom>
        </p:spPr>
        <p:txBody>
          <a:bodyPr wrap="square">
            <a:spAutoFit/>
          </a:bodyPr>
          <a:lstStyle/>
          <a:p>
            <a:pPr lvl="0" algn="ctr"/>
            <a:r>
              <a:rPr lang="en-US" altLang="x-none" sz="3200" b="1" dirty="0" smtClean="0">
                <a:solidFill>
                  <a:srgbClr val="002060"/>
                </a:solidFill>
                <a:latin typeface="Sanserif" charset="0"/>
                <a:ea typeface="MS PGothic" panose="020B0600070205080204" pitchFamily="34" charset="-128"/>
              </a:rPr>
              <a:t>Local public broadcasters</a:t>
            </a:r>
            <a:endParaRPr lang="sr-Latn-CS" altLang="x-none" sz="3200" b="1" dirty="0">
              <a:solidFill>
                <a:srgbClr val="002060"/>
              </a:solidFill>
              <a:latin typeface="Sanserif" charset="0"/>
              <a:ea typeface="MS PGothic" panose="020B0600070205080204" pitchFamily="34" charset="-128"/>
            </a:endParaRPr>
          </a:p>
        </p:txBody>
      </p:sp>
      <p:sp>
        <p:nvSpPr>
          <p:cNvPr id="2" name="Content Placeholder 1"/>
          <p:cNvSpPr>
            <a:spLocks noGrp="1"/>
          </p:cNvSpPr>
          <p:nvPr>
            <p:ph idx="1"/>
          </p:nvPr>
        </p:nvSpPr>
        <p:spPr>
          <a:xfrm>
            <a:off x="0" y="1884556"/>
            <a:ext cx="12192000" cy="4973443"/>
          </a:xfrm>
        </p:spPr>
        <p:txBody>
          <a:bodyPr>
            <a:normAutofit/>
          </a:bodyPr>
          <a:lstStyle/>
          <a:p>
            <a:pPr marL="0" indent="0" algn="just">
              <a:lnSpc>
                <a:spcPct val="107000"/>
              </a:lnSpc>
              <a:spcAft>
                <a:spcPts val="1000"/>
              </a:spcAft>
              <a:buNone/>
            </a:pPr>
            <a:r>
              <a:rPr lang="en-US" sz="2400" b="1" dirty="0" smtClean="0">
                <a:solidFill>
                  <a:srgbClr val="002060"/>
                </a:solidFill>
                <a:ea typeface="MS Mincho"/>
                <a:cs typeface="Times New Roman" panose="02020603050405020304" pitchFamily="18" charset="0"/>
              </a:rPr>
              <a:t>Total amount of money planned for the financing of local public broadcasters by 14 local self-governments</a:t>
            </a:r>
            <a:r>
              <a:rPr lang="sr-Latn-CS" sz="2400" b="1" dirty="0" smtClean="0">
                <a:solidFill>
                  <a:srgbClr val="002060"/>
                </a:solidFill>
                <a:ea typeface="MS Mincho"/>
                <a:cs typeface="Times New Roman" panose="02020603050405020304" pitchFamily="18" charset="0"/>
              </a:rPr>
              <a:t>, </a:t>
            </a:r>
            <a:r>
              <a:rPr lang="en-US" sz="2400" b="1" dirty="0" smtClean="0">
                <a:solidFill>
                  <a:srgbClr val="002060"/>
                </a:solidFill>
                <a:ea typeface="MS Mincho"/>
                <a:cs typeface="Times New Roman" panose="02020603050405020304" pitchFamily="18" charset="0"/>
              </a:rPr>
              <a:t>based on the decisions for budget for</a:t>
            </a:r>
            <a:r>
              <a:rPr lang="sr-Latn-CS" sz="2400" b="1" dirty="0" smtClean="0">
                <a:solidFill>
                  <a:srgbClr val="002060"/>
                </a:solidFill>
                <a:ea typeface="MS Mincho"/>
                <a:cs typeface="Times New Roman" panose="02020603050405020304" pitchFamily="18" charset="0"/>
              </a:rPr>
              <a:t> 201</a:t>
            </a:r>
            <a:r>
              <a:rPr lang="en-US" sz="2400" b="1" dirty="0" smtClean="0">
                <a:solidFill>
                  <a:srgbClr val="002060"/>
                </a:solidFill>
                <a:ea typeface="MS Mincho"/>
                <a:cs typeface="Times New Roman" panose="02020603050405020304" pitchFamily="18" charset="0"/>
              </a:rPr>
              <a:t>5</a:t>
            </a:r>
            <a:r>
              <a:rPr lang="sr-Latn-CS" sz="2400" b="1" dirty="0" smtClean="0">
                <a:solidFill>
                  <a:srgbClr val="002060"/>
                </a:solidFill>
                <a:ea typeface="MS Mincho"/>
                <a:cs typeface="Times New Roman" panose="02020603050405020304" pitchFamily="18" charset="0"/>
              </a:rPr>
              <a:t>, </a:t>
            </a:r>
            <a:r>
              <a:rPr lang="en-US" sz="2400" b="1" dirty="0" smtClean="0">
                <a:solidFill>
                  <a:srgbClr val="002060"/>
                </a:solidFill>
                <a:ea typeface="MS Mincho"/>
                <a:cs typeface="Times New Roman" panose="02020603050405020304" pitchFamily="18" charset="0"/>
              </a:rPr>
              <a:t>was </a:t>
            </a:r>
            <a:r>
              <a:rPr lang="sr-Latn-CS" sz="2400" b="1" u="sng" dirty="0" smtClean="0">
                <a:solidFill>
                  <a:srgbClr val="FF0000"/>
                </a:solidFill>
                <a:ea typeface="MS Mincho"/>
                <a:cs typeface="Times New Roman" panose="02020603050405020304" pitchFamily="18" charset="0"/>
              </a:rPr>
              <a:t>3.144,760 </a:t>
            </a:r>
            <a:r>
              <a:rPr lang="sr-Latn-CS" sz="2400" b="1" u="sng" dirty="0">
                <a:solidFill>
                  <a:srgbClr val="FF0000"/>
                </a:solidFill>
                <a:ea typeface="MS Mincho"/>
                <a:cs typeface="Times New Roman" panose="02020603050405020304" pitchFamily="18" charset="0"/>
              </a:rPr>
              <a:t>EUR</a:t>
            </a:r>
            <a:r>
              <a:rPr lang="sr-Latn-CS" sz="2400" b="1" dirty="0">
                <a:solidFill>
                  <a:srgbClr val="FF0000"/>
                </a:solidFill>
                <a:ea typeface="MS Mincho"/>
                <a:cs typeface="Times New Roman" panose="02020603050405020304" pitchFamily="18" charset="0"/>
              </a:rPr>
              <a:t> </a:t>
            </a:r>
            <a:r>
              <a:rPr lang="en-US" sz="2400" b="1" dirty="0" smtClean="0">
                <a:solidFill>
                  <a:srgbClr val="002060"/>
                </a:solidFill>
                <a:ea typeface="MS Mincho"/>
                <a:cs typeface="Times New Roman" panose="02020603050405020304" pitchFamily="18" charset="0"/>
              </a:rPr>
              <a:t>and presents a significant annual increase</a:t>
            </a:r>
            <a:r>
              <a:rPr lang="sr-Latn-CS" sz="2400" b="1" dirty="0" smtClean="0">
                <a:solidFill>
                  <a:srgbClr val="002060"/>
                </a:solidFill>
                <a:ea typeface="MS Mincho"/>
                <a:cs typeface="Times New Roman" panose="02020603050405020304" pitchFamily="18" charset="0"/>
              </a:rPr>
              <a:t>, </a:t>
            </a:r>
            <a:r>
              <a:rPr lang="en-US" sz="2400" b="1" dirty="0" smtClean="0">
                <a:solidFill>
                  <a:srgbClr val="002060"/>
                </a:solidFill>
                <a:ea typeface="MS Mincho"/>
                <a:cs typeface="Times New Roman" panose="02020603050405020304" pitchFamily="18" charset="0"/>
              </a:rPr>
              <a:t>considering that planned amount in 2014 amounted</a:t>
            </a:r>
            <a:r>
              <a:rPr lang="sr-Latn-CS" sz="2400" b="1" dirty="0" smtClean="0">
                <a:solidFill>
                  <a:srgbClr val="002060"/>
                </a:solidFill>
                <a:ea typeface="MS Mincho"/>
                <a:cs typeface="Times New Roman" panose="02020603050405020304" pitchFamily="18" charset="0"/>
              </a:rPr>
              <a:t> </a:t>
            </a:r>
            <a:r>
              <a:rPr lang="sr-Latn-CS" sz="2400" b="1" u="sng" dirty="0">
                <a:solidFill>
                  <a:srgbClr val="002060"/>
                </a:solidFill>
                <a:ea typeface="MS Mincho"/>
                <a:cs typeface="Times New Roman" panose="02020603050405020304" pitchFamily="18" charset="0"/>
              </a:rPr>
              <a:t>2.599,000 EUR</a:t>
            </a:r>
            <a:r>
              <a:rPr lang="sr-Latn-CS" sz="2400" dirty="0" smtClean="0">
                <a:solidFill>
                  <a:srgbClr val="002060"/>
                </a:solidFill>
                <a:ea typeface="MS Mincho"/>
                <a:cs typeface="Times New Roman" panose="02020603050405020304" pitchFamily="18" charset="0"/>
              </a:rPr>
              <a:t>.                                        </a:t>
            </a:r>
            <a:r>
              <a:rPr lang="en-US" sz="2400" b="1" dirty="0" smtClean="0">
                <a:solidFill>
                  <a:srgbClr val="002060"/>
                </a:solidFill>
                <a:ea typeface="MS Mincho"/>
                <a:cs typeface="Times New Roman" panose="02020603050405020304" pitchFamily="18" charset="0"/>
              </a:rPr>
              <a:t> Transferred </a:t>
            </a:r>
            <a:r>
              <a:rPr lang="en-US" sz="2400" b="1" dirty="0">
                <a:solidFill>
                  <a:srgbClr val="002060"/>
                </a:solidFill>
                <a:ea typeface="MS Mincho"/>
                <a:cs typeface="Times New Roman" panose="02020603050405020304" pitchFamily="18" charset="0"/>
              </a:rPr>
              <a:t>a</a:t>
            </a:r>
            <a:r>
              <a:rPr lang="en-US" sz="2400" b="1" dirty="0" smtClean="0">
                <a:solidFill>
                  <a:srgbClr val="002060"/>
                </a:solidFill>
                <a:ea typeface="MS Mincho"/>
                <a:cs typeface="Times New Roman" panose="02020603050405020304" pitchFamily="18" charset="0"/>
              </a:rPr>
              <a:t>mounts</a:t>
            </a:r>
            <a:endParaRPr lang="sr-Latn-CS" sz="2400" b="1" dirty="0" smtClean="0">
              <a:solidFill>
                <a:srgbClr val="002060"/>
              </a:solidFill>
              <a:ea typeface="MS Mincho"/>
              <a:cs typeface="Times New Roman" panose="02020603050405020304" pitchFamily="18" charset="0"/>
            </a:endParaRPr>
          </a:p>
          <a:p>
            <a:pPr marL="0" indent="0" algn="just">
              <a:lnSpc>
                <a:spcPct val="107000"/>
              </a:lnSpc>
              <a:spcAft>
                <a:spcPts val="1000"/>
              </a:spcAft>
              <a:buNone/>
            </a:pPr>
            <a:endParaRPr lang="sr-Latn-CS" sz="2400" b="1" dirty="0">
              <a:solidFill>
                <a:srgbClr val="002060"/>
              </a:solidFill>
              <a:ea typeface="Calibri" panose="020F0502020204030204" pitchFamily="34" charset="0"/>
              <a:cs typeface="Times New Roman" panose="02020603050405020304" pitchFamily="18" charset="0"/>
            </a:endParaRPr>
          </a:p>
          <a:p>
            <a:pPr marL="0" indent="0">
              <a:buNone/>
            </a:pPr>
            <a:endParaRPr lang="sr-Latn-CS" sz="1800" dirty="0"/>
          </a:p>
        </p:txBody>
      </p:sp>
      <p:graphicFrame>
        <p:nvGraphicFramePr>
          <p:cNvPr id="5" name="Grafikon 58"/>
          <p:cNvGraphicFramePr/>
          <p:nvPr>
            <p:extLst>
              <p:ext uri="{D42A27DB-BD31-4B8C-83A1-F6EECF244321}">
                <p14:modId xmlns:p14="http://schemas.microsoft.com/office/powerpoint/2010/main" val="3278588685"/>
              </p:ext>
            </p:extLst>
          </p:nvPr>
        </p:nvGraphicFramePr>
        <p:xfrm>
          <a:off x="0" y="3469341"/>
          <a:ext cx="12021671" cy="32272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99713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3" name="Rectangle 2"/>
          <p:cNvSpPr/>
          <p:nvPr/>
        </p:nvSpPr>
        <p:spPr>
          <a:xfrm>
            <a:off x="215152" y="1361337"/>
            <a:ext cx="11389659" cy="584775"/>
          </a:xfrm>
          <a:prstGeom prst="rect">
            <a:avLst/>
          </a:prstGeom>
        </p:spPr>
        <p:txBody>
          <a:bodyPr wrap="square">
            <a:spAutoFit/>
          </a:bodyPr>
          <a:lstStyle/>
          <a:p>
            <a:pPr lvl="0" algn="ctr"/>
            <a:r>
              <a:rPr lang="en-US" altLang="x-none" sz="3200" b="1" dirty="0" smtClean="0">
                <a:solidFill>
                  <a:srgbClr val="002060"/>
                </a:solidFill>
                <a:latin typeface="Sanserif" charset="0"/>
                <a:ea typeface="MS PGothic" panose="020B0600070205080204" pitchFamily="34" charset="-128"/>
              </a:rPr>
              <a:t>Local public broadcasters – planned</a:t>
            </a:r>
            <a:endParaRPr lang="sr-Latn-CS" altLang="x-none" sz="3200" b="1" dirty="0">
              <a:solidFill>
                <a:srgbClr val="002060"/>
              </a:solidFill>
              <a:latin typeface="Sanserif" charset="0"/>
              <a:ea typeface="MS PGothic" panose="020B0600070205080204" pitchFamily="34" charset="-128"/>
            </a:endParaRPr>
          </a:p>
        </p:txBody>
      </p:sp>
      <p:sp>
        <p:nvSpPr>
          <p:cNvPr id="2" name="Content Placeholder 1"/>
          <p:cNvSpPr>
            <a:spLocks noGrp="1"/>
          </p:cNvSpPr>
          <p:nvPr>
            <p:ph idx="1"/>
          </p:nvPr>
        </p:nvSpPr>
        <p:spPr>
          <a:xfrm>
            <a:off x="0" y="1884556"/>
            <a:ext cx="12192000" cy="4973443"/>
          </a:xfrm>
        </p:spPr>
        <p:txBody>
          <a:bodyPr>
            <a:normAutofit/>
          </a:bodyPr>
          <a:lstStyle/>
          <a:p>
            <a:pPr marL="0" indent="0" algn="just">
              <a:lnSpc>
                <a:spcPct val="107000"/>
              </a:lnSpc>
              <a:spcAft>
                <a:spcPts val="1000"/>
              </a:spcAft>
              <a:buNone/>
            </a:pPr>
            <a:endParaRPr lang="sr-Latn-CS" sz="2400" b="1" dirty="0">
              <a:solidFill>
                <a:srgbClr val="002060"/>
              </a:solidFill>
              <a:ea typeface="Calibri" panose="020F0502020204030204" pitchFamily="34" charset="0"/>
              <a:cs typeface="Times New Roman" panose="02020603050405020304" pitchFamily="18" charset="0"/>
            </a:endParaRPr>
          </a:p>
          <a:p>
            <a:pPr marL="0" indent="0">
              <a:buNone/>
            </a:pPr>
            <a:endParaRPr lang="sr-Latn-CS" sz="1800" dirty="0"/>
          </a:p>
        </p:txBody>
      </p:sp>
      <p:graphicFrame>
        <p:nvGraphicFramePr>
          <p:cNvPr id="6" name="Grafikon 57"/>
          <p:cNvGraphicFramePr/>
          <p:nvPr>
            <p:extLst>
              <p:ext uri="{D42A27DB-BD31-4B8C-83A1-F6EECF244321}">
                <p14:modId xmlns:p14="http://schemas.microsoft.com/office/powerpoint/2010/main" val="175696290"/>
              </p:ext>
            </p:extLst>
          </p:nvPr>
        </p:nvGraphicFramePr>
        <p:xfrm>
          <a:off x="215153" y="1858644"/>
          <a:ext cx="11604810" cy="4851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504462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3" name="Rectangle 2"/>
          <p:cNvSpPr/>
          <p:nvPr/>
        </p:nvSpPr>
        <p:spPr>
          <a:xfrm>
            <a:off x="215152" y="1361337"/>
            <a:ext cx="11389659" cy="584775"/>
          </a:xfrm>
          <a:prstGeom prst="rect">
            <a:avLst/>
          </a:prstGeom>
        </p:spPr>
        <p:txBody>
          <a:bodyPr wrap="square">
            <a:spAutoFit/>
          </a:bodyPr>
          <a:lstStyle/>
          <a:p>
            <a:pPr lvl="0" algn="ctr"/>
            <a:r>
              <a:rPr lang="en-US" altLang="x-none" sz="3200" b="1" dirty="0" smtClean="0">
                <a:solidFill>
                  <a:srgbClr val="002060"/>
                </a:solidFill>
                <a:latin typeface="Sanserif" charset="0"/>
                <a:ea typeface="MS PGothic" panose="020B0600070205080204" pitchFamily="34" charset="-128"/>
              </a:rPr>
              <a:t>Conclusions</a:t>
            </a:r>
            <a:endParaRPr lang="sr-Latn-CS" altLang="x-none" sz="3200" b="1" dirty="0">
              <a:solidFill>
                <a:srgbClr val="002060"/>
              </a:solidFill>
              <a:latin typeface="Sanserif" charset="0"/>
              <a:ea typeface="MS PGothic" panose="020B0600070205080204" pitchFamily="34" charset="-128"/>
            </a:endParaRPr>
          </a:p>
        </p:txBody>
      </p:sp>
      <p:sp>
        <p:nvSpPr>
          <p:cNvPr id="2" name="Content Placeholder 1"/>
          <p:cNvSpPr>
            <a:spLocks noGrp="1"/>
          </p:cNvSpPr>
          <p:nvPr>
            <p:ph idx="1"/>
          </p:nvPr>
        </p:nvSpPr>
        <p:spPr>
          <a:xfrm>
            <a:off x="0" y="1884556"/>
            <a:ext cx="12192000" cy="4973443"/>
          </a:xfrm>
        </p:spPr>
        <p:txBody>
          <a:bodyPr>
            <a:normAutofit/>
          </a:bodyPr>
          <a:lstStyle/>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b="1" dirty="0" smtClean="0">
                <a:solidFill>
                  <a:srgbClr val="002060"/>
                </a:solidFill>
                <a:ea typeface="Times New Roman" panose="02020603050405020304" pitchFamily="18" charset="0"/>
                <a:cs typeface="Times New Roman" panose="02020603050405020304" pitchFamily="18" charset="0"/>
              </a:rPr>
              <a:t>Financing of media from public funds in Montenegro remains </a:t>
            </a:r>
            <a:r>
              <a:rPr lang="en-US" sz="1800" b="1" dirty="0" smtClean="0">
                <a:solidFill>
                  <a:srgbClr val="FF0000"/>
                </a:solidFill>
                <a:ea typeface="Times New Roman" panose="02020603050405020304" pitchFamily="18" charset="0"/>
                <a:cs typeface="Times New Roman" panose="02020603050405020304" pitchFamily="18" charset="0"/>
              </a:rPr>
              <a:t>unregulated</a:t>
            </a:r>
            <a:r>
              <a:rPr lang="sr-Latn-CS" sz="1800" b="1" dirty="0" smtClean="0">
                <a:solidFill>
                  <a:srgbClr val="FF0000"/>
                </a:solidFill>
                <a:ea typeface="Times New Roman" panose="02020603050405020304" pitchFamily="18" charset="0"/>
                <a:cs typeface="Times New Roman" panose="02020603050405020304" pitchFamily="18" charset="0"/>
              </a:rPr>
              <a:t>, </a:t>
            </a:r>
            <a:r>
              <a:rPr lang="en-US" sz="1800" b="1" dirty="0" smtClean="0">
                <a:solidFill>
                  <a:srgbClr val="FF0000"/>
                </a:solidFill>
                <a:ea typeface="Times New Roman" panose="02020603050405020304" pitchFamily="18" charset="0"/>
                <a:cs typeface="Times New Roman" panose="02020603050405020304" pitchFamily="18" charset="0"/>
              </a:rPr>
              <a:t>uncontrolled and opaque.</a:t>
            </a:r>
            <a:r>
              <a:rPr lang="sr-Latn-CS" sz="1800" b="1" dirty="0" smtClean="0">
                <a:solidFill>
                  <a:srgbClr val="002060"/>
                </a:solidFill>
                <a:ea typeface="Times New Roman" panose="02020603050405020304" pitchFamily="18" charset="0"/>
                <a:cs typeface="Times New Roman" panose="02020603050405020304" pitchFamily="18" charset="0"/>
              </a:rPr>
              <a:t> </a:t>
            </a:r>
            <a:r>
              <a:rPr lang="en-US" sz="1800" b="1" dirty="0" smtClean="0">
                <a:solidFill>
                  <a:srgbClr val="002060"/>
                </a:solidFill>
                <a:ea typeface="Times New Roman" panose="02020603050405020304" pitchFamily="18" charset="0"/>
                <a:cs typeface="Times New Roman" panose="02020603050405020304" pitchFamily="18" charset="0"/>
              </a:rPr>
              <a:t>Total amount of money which public sector bodies allocated to media in 2015 was reduced for a certain percentage</a:t>
            </a:r>
            <a:r>
              <a:rPr lang="sr-Latn-CS" sz="1800" b="1" dirty="0" smtClean="0">
                <a:solidFill>
                  <a:srgbClr val="002060"/>
                </a:solidFill>
                <a:ea typeface="Times New Roman" panose="02020603050405020304" pitchFamily="18" charset="0"/>
                <a:cs typeface="Times New Roman" panose="02020603050405020304" pitchFamily="18" charset="0"/>
              </a:rPr>
              <a:t>. </a:t>
            </a:r>
            <a:r>
              <a:rPr lang="en-US" sz="1800" b="1" dirty="0" smtClean="0">
                <a:solidFill>
                  <a:srgbClr val="002060"/>
                </a:solidFill>
                <a:ea typeface="Times New Roman" panose="02020603050405020304" pitchFamily="18" charset="0"/>
                <a:cs typeface="Times New Roman" panose="02020603050405020304" pitchFamily="18" charset="0"/>
              </a:rPr>
              <a:t>Necessary legislative interventions have not been made</a:t>
            </a:r>
            <a:r>
              <a:rPr lang="sr-Latn-CS" sz="1800" b="1" dirty="0" smtClean="0">
                <a:solidFill>
                  <a:srgbClr val="002060"/>
                </a:solidFill>
                <a:ea typeface="Times New Roman" panose="02020603050405020304" pitchFamily="18" charset="0"/>
                <a:cs typeface="Times New Roman" panose="02020603050405020304" pitchFamily="18" charset="0"/>
              </a:rPr>
              <a:t>. </a:t>
            </a:r>
            <a:r>
              <a:rPr lang="en-US" sz="1800" b="1" dirty="0" smtClean="0">
                <a:solidFill>
                  <a:srgbClr val="002060"/>
                </a:solidFill>
                <a:ea typeface="Times New Roman" panose="02020603050405020304" pitchFamily="18" charset="0"/>
                <a:cs typeface="Times New Roman" panose="02020603050405020304" pitchFamily="18" charset="0"/>
              </a:rPr>
              <a:t>Existing legal framework does not recognize the potential connection between the financing of media from public funds for various basis and influence of that money on the freedom of media and economic (in) stability of media. Same as that, it does not observe the decisions on advertising as a potential form of discrimination of media and an attempt on editorial policy</a:t>
            </a:r>
            <a:r>
              <a:rPr lang="sr-Latn-CS" sz="1800" b="1" dirty="0" smtClean="0">
                <a:solidFill>
                  <a:srgbClr val="002060"/>
                </a:solidFill>
                <a:ea typeface="Times New Roman" panose="02020603050405020304" pitchFamily="18" charset="0"/>
                <a:cs typeface="Times New Roman" panose="02020603050405020304" pitchFamily="18" charset="0"/>
              </a:rPr>
              <a:t>. </a:t>
            </a:r>
            <a:endParaRPr lang="sr-Latn-CS" sz="1800" b="1" dirty="0">
              <a:solidFill>
                <a:srgbClr val="002060"/>
              </a:solidFill>
              <a:ea typeface="Calibri" panose="020F0502020204030204" pitchFamily="34" charset="0"/>
              <a:cs typeface="Times New Roman" panose="02020603050405020304" pitchFamily="18" charset="0"/>
            </a:endParaRPr>
          </a:p>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b="1" dirty="0" smtClean="0">
                <a:solidFill>
                  <a:srgbClr val="002060"/>
                </a:solidFill>
                <a:ea typeface="Times New Roman" panose="02020603050405020304" pitchFamily="18" charset="0"/>
                <a:cs typeface="Times New Roman" panose="02020603050405020304" pitchFamily="18" charset="0"/>
              </a:rPr>
              <a:t>Institutions in Montenegro still refuse to disclose information on total amount of state money which is allocated annually for advertising or financing of media on other basis</a:t>
            </a:r>
            <a:r>
              <a:rPr lang="sr-Latn-CS" sz="1800" b="1" dirty="0" smtClean="0">
                <a:solidFill>
                  <a:srgbClr val="002060"/>
                </a:solidFill>
                <a:ea typeface="Times New Roman" panose="02020603050405020304" pitchFamily="18" charset="0"/>
                <a:cs typeface="Times New Roman" panose="02020603050405020304" pitchFamily="18" charset="0"/>
              </a:rPr>
              <a:t>, </a:t>
            </a:r>
            <a:r>
              <a:rPr lang="en-US" sz="1800" b="1" dirty="0" smtClean="0">
                <a:solidFill>
                  <a:srgbClr val="002060"/>
                </a:solidFill>
                <a:ea typeface="Times New Roman" panose="02020603050405020304" pitchFamily="18" charset="0"/>
                <a:cs typeface="Times New Roman" panose="02020603050405020304" pitchFamily="18" charset="0"/>
              </a:rPr>
              <a:t>and every other institution does not control the manner in which these budget funds are allocated and spent</a:t>
            </a:r>
            <a:r>
              <a:rPr lang="sr-Latn-CS" sz="1800" b="1" dirty="0" smtClean="0">
                <a:solidFill>
                  <a:srgbClr val="002060"/>
                </a:solidFill>
                <a:ea typeface="Times New Roman" panose="02020603050405020304" pitchFamily="18" charset="0"/>
                <a:cs typeface="Times New Roman" panose="02020603050405020304" pitchFamily="18" charset="0"/>
              </a:rPr>
              <a:t>. </a:t>
            </a:r>
            <a:r>
              <a:rPr lang="en-US" sz="1800" b="1" dirty="0" smtClean="0">
                <a:solidFill>
                  <a:srgbClr val="002060"/>
                </a:solidFill>
                <a:ea typeface="Times New Roman" panose="02020603050405020304" pitchFamily="18" charset="0"/>
                <a:cs typeface="Times New Roman" panose="02020603050405020304" pitchFamily="18" charset="0"/>
              </a:rPr>
              <a:t>Additionally</a:t>
            </a:r>
            <a:r>
              <a:rPr lang="sr-Latn-CS" sz="1800" b="1" dirty="0" smtClean="0">
                <a:solidFill>
                  <a:srgbClr val="002060"/>
                </a:solidFill>
                <a:ea typeface="Times New Roman" panose="02020603050405020304" pitchFamily="18" charset="0"/>
                <a:cs typeface="Times New Roman" panose="02020603050405020304" pitchFamily="18" charset="0"/>
              </a:rPr>
              <a:t>, </a:t>
            </a:r>
            <a:r>
              <a:rPr lang="en-US" sz="1800" b="1" dirty="0" smtClean="0">
                <a:solidFill>
                  <a:srgbClr val="002060"/>
                </a:solidFill>
                <a:ea typeface="Times New Roman" panose="02020603050405020304" pitchFamily="18" charset="0"/>
                <a:cs typeface="Times New Roman" panose="02020603050405020304" pitchFamily="18" charset="0"/>
              </a:rPr>
              <a:t>competent institutions are not interested in solving this issue</a:t>
            </a:r>
            <a:r>
              <a:rPr lang="sr-Latn-CS" sz="1800" b="1" dirty="0" smtClean="0">
                <a:solidFill>
                  <a:srgbClr val="002060"/>
                </a:solidFill>
                <a:ea typeface="Times New Roman" panose="02020603050405020304" pitchFamily="18" charset="0"/>
                <a:cs typeface="Times New Roman" panose="02020603050405020304" pitchFamily="18" charset="0"/>
              </a:rPr>
              <a:t>, </a:t>
            </a:r>
            <a:r>
              <a:rPr lang="en-US" sz="1800" b="1" dirty="0" smtClean="0">
                <a:solidFill>
                  <a:srgbClr val="002060"/>
                </a:solidFill>
                <a:ea typeface="Times New Roman" panose="02020603050405020304" pitchFamily="18" charset="0"/>
                <a:cs typeface="Times New Roman" panose="02020603050405020304" pitchFamily="18" charset="0"/>
              </a:rPr>
              <a:t>even though other interested part of international community treats it with serious attention</a:t>
            </a:r>
            <a:r>
              <a:rPr lang="sr-Latn-CS" sz="1800" b="1" dirty="0" smtClean="0">
                <a:solidFill>
                  <a:srgbClr val="002060"/>
                </a:solidFill>
                <a:ea typeface="Times New Roman" panose="02020603050405020304" pitchFamily="18" charset="0"/>
                <a:cs typeface="Times New Roman" panose="02020603050405020304" pitchFamily="18" charset="0"/>
              </a:rPr>
              <a:t>.</a:t>
            </a:r>
            <a:endParaRPr lang="sr-Latn-CS" sz="1800" b="1" dirty="0">
              <a:solidFill>
                <a:srgbClr val="002060"/>
              </a:solidFill>
              <a:ea typeface="Calibri" panose="020F0502020204030204" pitchFamily="34" charset="0"/>
              <a:cs typeface="Times New Roman" panose="02020603050405020304" pitchFamily="18" charset="0"/>
            </a:endParaRPr>
          </a:p>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b="1" dirty="0" smtClean="0">
                <a:solidFill>
                  <a:srgbClr val="002060"/>
                </a:solidFill>
                <a:ea typeface="Times New Roman" panose="02020603050405020304" pitchFamily="18" charset="0"/>
                <a:cs typeface="Times New Roman" panose="02020603050405020304" pitchFamily="18" charset="0"/>
              </a:rPr>
              <a:t>Institutions do not have a proactive relation and do not publish the information on their official websites regarding the annual amounts and manner of allocation of money focused on advertising, marketing or financing of media on other basis. Local self-governments follow this practice, and consequently the data on the financing of public broadcasters, or the total allocations of municipalities based on the said grounds, are not public</a:t>
            </a:r>
            <a:r>
              <a:rPr lang="sr-Latn-CS" sz="1800" b="1" dirty="0" smtClean="0">
                <a:solidFill>
                  <a:srgbClr val="002060"/>
                </a:solidFill>
                <a:ea typeface="Times New Roman" panose="02020603050405020304" pitchFamily="18" charset="0"/>
                <a:cs typeface="Times New Roman" panose="02020603050405020304" pitchFamily="18" charset="0"/>
              </a:rPr>
              <a:t>.</a:t>
            </a:r>
            <a:endParaRPr lang="sr-Latn-CS" sz="1800" b="1" dirty="0">
              <a:solidFill>
                <a:srgbClr val="002060"/>
              </a:solidFill>
              <a:ea typeface="Calibri" panose="020F0502020204030204" pitchFamily="34" charset="0"/>
              <a:cs typeface="Times New Roman" panose="02020603050405020304" pitchFamily="18" charset="0"/>
            </a:endParaRPr>
          </a:p>
          <a:p>
            <a:pPr>
              <a:buFont typeface="Wingdings" panose="05000000000000000000" pitchFamily="2" charset="2"/>
              <a:buChar char="v"/>
            </a:pPr>
            <a:endParaRPr lang="sr-Latn-CS" sz="1800" dirty="0"/>
          </a:p>
        </p:txBody>
      </p:sp>
    </p:spTree>
    <p:extLst>
      <p:ext uri="{BB962C8B-B14F-4D97-AF65-F5344CB8AC3E}">
        <p14:creationId xmlns:p14="http://schemas.microsoft.com/office/powerpoint/2010/main" val="9236337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494" y="1467149"/>
            <a:ext cx="11557336" cy="5178175"/>
          </a:xfrm>
        </p:spPr>
        <p:txBody>
          <a:bodyPr>
            <a:normAutofit fontScale="85000" lnSpcReduction="20000"/>
          </a:bodyPr>
          <a:lstStyle/>
          <a:p>
            <a:pPr marL="0" indent="0" algn="ctr">
              <a:buNone/>
            </a:pPr>
            <a:r>
              <a:rPr lang="en-US" altLang="x-none" sz="3600" b="1" dirty="0" smtClean="0">
                <a:solidFill>
                  <a:srgbClr val="C00000"/>
                </a:solidFill>
                <a:effectLst>
                  <a:outerShdw blurRad="38100" dist="38100" dir="2700000" algn="tl">
                    <a:srgbClr val="C0C0C0"/>
                  </a:outerShdw>
                </a:effectLst>
                <a:ea typeface="Adobe Gothic Std B" panose="020B0800000000000000" pitchFamily="34" charset="-128"/>
                <a:cs typeface="Times New Roman" panose="02020603050405020304" pitchFamily="18" charset="0"/>
              </a:rPr>
              <a:t>Methodological remarks</a:t>
            </a:r>
            <a:endParaRPr lang="pl-PL" altLang="x-none" sz="3600" b="1" dirty="0" smtClean="0">
              <a:solidFill>
                <a:srgbClr val="C00000"/>
              </a:solidFill>
              <a:effectLst>
                <a:outerShdw blurRad="38100" dist="38100" dir="2700000" algn="tl">
                  <a:srgbClr val="C0C0C0"/>
                </a:outerShdw>
              </a:effectLst>
              <a:ea typeface="Adobe Gothic Std B" panose="020B0800000000000000" pitchFamily="34" charset="-128"/>
              <a:cs typeface="Times New Roman" panose="02020603050405020304" pitchFamily="18" charset="0"/>
            </a:endParaRPr>
          </a:p>
          <a:p>
            <a:pPr algn="just"/>
            <a:r>
              <a:rPr lang="en-US"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Research was conducted from May to December</a:t>
            </a:r>
            <a:r>
              <a:rPr lang="pl-PL"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 </a:t>
            </a:r>
            <a:r>
              <a:rPr lang="pl-PL"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2016</a:t>
            </a:r>
            <a:endParaRPr lang="ta-IN"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endParaRPr>
          </a:p>
          <a:p>
            <a:pPr algn="just"/>
            <a:r>
              <a:rPr lang="en-US"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Information were gathered based on </a:t>
            </a:r>
            <a:r>
              <a:rPr lang="en-US"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the Free Access to Information Law</a:t>
            </a:r>
            <a:endParaRPr lang="ta-IN"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endParaRPr>
          </a:p>
          <a:p>
            <a:pPr algn="just"/>
            <a:r>
              <a:rPr lang="ta-IN"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Fo</a:t>
            </a:r>
            <a:r>
              <a:rPr lang="en-US"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c</a:t>
            </a:r>
            <a:r>
              <a:rPr lang="ta-IN"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us</a:t>
            </a:r>
            <a:r>
              <a:rPr lang="ta-IN" altLang="x-none" sz="2400" b="1" dirty="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 </a:t>
            </a:r>
            <a:r>
              <a:rPr lang="en-US"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inf</a:t>
            </a:r>
            <a:r>
              <a:rPr lang="en-US" altLang="x-none" sz="2400" b="1" dirty="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o</a:t>
            </a:r>
            <a:r>
              <a:rPr lang="en-US"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rmation about the spending of public funds by public sector for services of advertising and marketing in media</a:t>
            </a:r>
            <a:r>
              <a:rPr lang="pl-PL"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 </a:t>
            </a:r>
            <a:r>
              <a:rPr lang="en-US"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on the basis of contract on the provision of services</a:t>
            </a:r>
            <a:r>
              <a:rPr lang="pl-PL"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 </a:t>
            </a:r>
            <a:r>
              <a:rPr lang="en-US"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specialized services or other basis</a:t>
            </a:r>
            <a:r>
              <a:rPr lang="pl-PL"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 </a:t>
            </a:r>
            <a:endParaRPr lang="ta-IN" altLang="x-none" sz="2400" b="1" dirty="0">
              <a:solidFill>
                <a:srgbClr val="002060"/>
              </a:solidFill>
              <a:effectLst>
                <a:outerShdw blurRad="38100" dist="38100" dir="2700000" algn="tl">
                  <a:srgbClr val="C0C0C0"/>
                </a:outerShdw>
              </a:effectLst>
              <a:latin typeface="Calibri"/>
              <a:ea typeface="Adobe Gothic Std B" panose="020B0800000000000000" pitchFamily="34" charset="-128"/>
              <a:cs typeface="Calibri"/>
            </a:endParaRPr>
          </a:p>
          <a:p>
            <a:pPr algn="just"/>
            <a:r>
              <a:rPr lang="en-US"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Subjects of research</a:t>
            </a:r>
            <a:r>
              <a:rPr lang="ta-IN"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 </a:t>
            </a:r>
            <a:r>
              <a:rPr lang="pl-PL" altLang="x-none" sz="2400" b="1" dirty="0">
                <a:solidFill>
                  <a:srgbClr val="FF0000"/>
                </a:solidFill>
                <a:effectLst>
                  <a:outerShdw blurRad="38100" dist="38100" dir="2700000" algn="tl">
                    <a:srgbClr val="C0C0C0"/>
                  </a:outerShdw>
                </a:effectLst>
                <a:latin typeface="Calibri"/>
                <a:ea typeface="MS PGothic" panose="020B0600070205080204" pitchFamily="34" charset="-128"/>
                <a:cs typeface="Calibri"/>
              </a:rPr>
              <a:t>353</a:t>
            </a:r>
            <a:r>
              <a:rPr lang="pl-PL" altLang="x-none" sz="2400" b="1" dirty="0">
                <a:solidFill>
                  <a:srgbClr val="002060"/>
                </a:solidFill>
                <a:effectLst>
                  <a:outerShdw blurRad="38100" dist="38100" dir="2700000" algn="tl">
                    <a:srgbClr val="C0C0C0"/>
                  </a:outerShdw>
                </a:effectLst>
                <a:latin typeface="Calibri"/>
                <a:ea typeface="MS PGothic" panose="020B0600070205080204" pitchFamily="34" charset="-128"/>
                <a:cs typeface="Calibri"/>
              </a:rPr>
              <a:t> </a:t>
            </a:r>
            <a:r>
              <a:rPr lang="en-US"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public sector bodies</a:t>
            </a:r>
            <a:r>
              <a:rPr lang="ta-IN"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 </a:t>
            </a:r>
            <a:r>
              <a:rPr lang="en-US"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out of which </a:t>
            </a:r>
            <a:r>
              <a:rPr lang="pl-PL"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255 </a:t>
            </a:r>
            <a:r>
              <a:rPr lang="en-US"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or </a:t>
            </a:r>
            <a:r>
              <a:rPr lang="pl-PL" altLang="x-none" sz="2400" b="1" dirty="0" smtClean="0">
                <a:solidFill>
                  <a:srgbClr val="FF0000"/>
                </a:solidFill>
                <a:effectLst>
                  <a:outerShdw blurRad="38100" dist="38100" dir="2700000" algn="tl">
                    <a:srgbClr val="C0C0C0"/>
                  </a:outerShdw>
                </a:effectLst>
                <a:latin typeface="Calibri"/>
                <a:ea typeface="MS PGothic" panose="020B0600070205080204" pitchFamily="34" charset="-128"/>
                <a:cs typeface="Calibri"/>
              </a:rPr>
              <a:t>72</a:t>
            </a:r>
            <a:r>
              <a:rPr lang="ta-IN" altLang="x-none" sz="2400" b="1" dirty="0" smtClean="0">
                <a:solidFill>
                  <a:srgbClr val="FF0000"/>
                </a:solidFill>
                <a:effectLst>
                  <a:outerShdw blurRad="38100" dist="38100" dir="2700000" algn="tl">
                    <a:srgbClr val="C0C0C0"/>
                  </a:outerShdw>
                </a:effectLst>
                <a:latin typeface="Calibri"/>
                <a:ea typeface="MS PGothic" panose="020B0600070205080204" pitchFamily="34" charset="-128"/>
                <a:cs typeface="Calibri"/>
              </a:rPr>
              <a:t>,3</a:t>
            </a:r>
            <a:r>
              <a:rPr lang="pl-PL" altLang="x-none" sz="2400" b="1" dirty="0" smtClean="0">
                <a:solidFill>
                  <a:srgbClr val="FF0000"/>
                </a:solidFill>
                <a:effectLst>
                  <a:outerShdw blurRad="38100" dist="38100" dir="2700000" algn="tl">
                    <a:srgbClr val="C0C0C0"/>
                  </a:outerShdw>
                </a:effectLst>
                <a:latin typeface="Calibri"/>
                <a:ea typeface="MS PGothic" panose="020B0600070205080204" pitchFamily="34" charset="-128"/>
                <a:cs typeface="Calibri"/>
              </a:rPr>
              <a:t>%</a:t>
            </a:r>
            <a:r>
              <a:rPr lang="en-US" altLang="x-none" sz="2400" b="1" dirty="0" smtClean="0">
                <a:solidFill>
                  <a:srgbClr val="FF0000"/>
                </a:solidFill>
                <a:effectLst>
                  <a:outerShdw blurRad="38100" dist="38100" dir="2700000" algn="tl">
                    <a:srgbClr val="C0C0C0"/>
                  </a:outerShdw>
                </a:effectLst>
                <a:latin typeface="Calibri"/>
                <a:ea typeface="MS PGothic" panose="020B0600070205080204" pitchFamily="34" charset="-128"/>
                <a:cs typeface="Calibri"/>
              </a:rPr>
              <a:t> </a:t>
            </a:r>
            <a:r>
              <a:rPr lang="en-US"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responded positively, while </a:t>
            </a:r>
            <a:r>
              <a:rPr lang="pl-PL" altLang="x-none" sz="2400" b="1" dirty="0" smtClean="0">
                <a:solidFill>
                  <a:srgbClr val="FF0000"/>
                </a:solidFill>
                <a:effectLst>
                  <a:outerShdw blurRad="38100" dist="38100" dir="2700000" algn="tl">
                    <a:srgbClr val="C0C0C0"/>
                  </a:outerShdw>
                </a:effectLst>
                <a:latin typeface="Calibri"/>
                <a:ea typeface="MS PGothic" panose="020B0600070205080204" pitchFamily="34" charset="-128"/>
                <a:cs typeface="Calibri"/>
              </a:rPr>
              <a:t>117</a:t>
            </a:r>
            <a:r>
              <a:rPr lang="en-US" altLang="x-none" sz="2400" b="1" dirty="0" smtClean="0">
                <a:solidFill>
                  <a:srgbClr val="FF0000"/>
                </a:solidFill>
                <a:effectLst>
                  <a:outerShdw blurRad="38100" dist="38100" dir="2700000" algn="tl">
                    <a:srgbClr val="C0C0C0"/>
                  </a:outerShdw>
                </a:effectLst>
                <a:latin typeface="Calibri"/>
                <a:ea typeface="MS PGothic" panose="020B0600070205080204" pitchFamily="34" charset="-128"/>
                <a:cs typeface="Calibri"/>
              </a:rPr>
              <a:t> </a:t>
            </a:r>
            <a:r>
              <a:rPr lang="en-US" altLang="x-none" sz="2400" b="1" dirty="0" smtClean="0">
                <a:solidFill>
                  <a:srgbClr val="002060"/>
                </a:solidFill>
                <a:effectLst>
                  <a:outerShdw blurRad="38100" dist="38100" dir="2700000" algn="tl">
                    <a:srgbClr val="C0C0C0"/>
                  </a:outerShdw>
                </a:effectLst>
                <a:ea typeface="MS PGothic" panose="020B0600070205080204" pitchFamily="34" charset="-128"/>
                <a:cs typeface="Calibri"/>
              </a:rPr>
              <a:t>had expenses based on said grounds. On the other hand, research mapped</a:t>
            </a:r>
            <a:r>
              <a:rPr lang="pl-PL"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 </a:t>
            </a:r>
            <a:r>
              <a:rPr lang="pl-PL" altLang="x-none" sz="2400" b="1" dirty="0">
                <a:solidFill>
                  <a:srgbClr val="FF0000"/>
                </a:solidFill>
                <a:effectLst>
                  <a:outerShdw blurRad="38100" dist="38100" dir="2700000" algn="tl">
                    <a:srgbClr val="C0C0C0"/>
                  </a:outerShdw>
                </a:effectLst>
                <a:latin typeface="Calibri"/>
                <a:ea typeface="MS PGothic" panose="020B0600070205080204" pitchFamily="34" charset="-128"/>
                <a:cs typeface="Calibri"/>
              </a:rPr>
              <a:t>117</a:t>
            </a:r>
            <a:r>
              <a:rPr lang="pl-PL" altLang="x-none" sz="2400" b="1" dirty="0">
                <a:solidFill>
                  <a:srgbClr val="002060"/>
                </a:solidFill>
                <a:effectLst>
                  <a:outerShdw blurRad="38100" dist="38100" dir="2700000" algn="tl">
                    <a:srgbClr val="C0C0C0"/>
                  </a:outerShdw>
                </a:effectLst>
                <a:latin typeface="Calibri"/>
                <a:ea typeface="MS PGothic" panose="020B0600070205080204" pitchFamily="34" charset="-128"/>
                <a:cs typeface="Calibri"/>
              </a:rPr>
              <a:t> </a:t>
            </a:r>
            <a:r>
              <a:rPr lang="en-US"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subjects</a:t>
            </a:r>
            <a:r>
              <a:rPr lang="pl-PL"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 </a:t>
            </a:r>
            <a:r>
              <a:rPr lang="en-US"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private </a:t>
            </a:r>
            <a:r>
              <a:rPr lang="en-US"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and legal persons</a:t>
            </a:r>
            <a:r>
              <a:rPr lang="pl-PL"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 </a:t>
            </a:r>
            <a:r>
              <a:rPr lang="en-US"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who received funds in 2015 based on the provision of services of advertising, marketing or other specialized services from this area</a:t>
            </a:r>
            <a:r>
              <a:rPr lang="ta-IN"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a:t>
            </a:r>
          </a:p>
          <a:p>
            <a:pPr algn="just"/>
            <a:r>
              <a:rPr lang="en-US"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The information on budget allocations for public services</a:t>
            </a:r>
            <a:r>
              <a:rPr lang="pl-PL"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 </a:t>
            </a:r>
            <a:r>
              <a:rPr lang="pl-PL" altLang="x-none" sz="2400" b="1" dirty="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RTCG </a:t>
            </a:r>
            <a:r>
              <a:rPr lang="en-US"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and local public services were also included, as well as for the allocations from other available funds</a:t>
            </a:r>
            <a:r>
              <a:rPr lang="ta-IN"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 (</a:t>
            </a:r>
            <a:r>
              <a:rPr lang="en-US" altLang="x-none" sz="2400" b="1" dirty="0" err="1"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eg</a:t>
            </a:r>
            <a:r>
              <a:rPr lang="en-US"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 Fund of Agency for electronic media for commercial radio broadcasters</a:t>
            </a:r>
            <a:r>
              <a:rPr lang="ta-IN"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a:t>
            </a:r>
          </a:p>
          <a:p>
            <a:pPr algn="just"/>
            <a:r>
              <a:rPr lang="en-US"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Total amount of funds which</a:t>
            </a:r>
            <a:r>
              <a:rPr lang="ta-IN"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 72.3%</a:t>
            </a:r>
            <a:r>
              <a:rPr lang="pl-PL"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 </a:t>
            </a:r>
            <a:r>
              <a:rPr lang="en-US"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public sector bodies had spent in </a:t>
            </a:r>
            <a:r>
              <a:rPr lang="pl-PL"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2015</a:t>
            </a:r>
            <a:r>
              <a:rPr lang="pl-PL" altLang="x-none" sz="2400" b="1" dirty="0">
                <a:solidFill>
                  <a:srgbClr val="002060"/>
                </a:solidFill>
                <a:effectLst>
                  <a:outerShdw blurRad="38100" dist="38100" dir="2700000" algn="tl">
                    <a:srgbClr val="C0C0C0"/>
                  </a:outerShdw>
                </a:effectLst>
                <a:latin typeface="Calibri"/>
                <a:ea typeface="MS PGothic" panose="020B0600070205080204" pitchFamily="34" charset="-128"/>
                <a:cs typeface="Calibri"/>
              </a:rPr>
              <a:t>. </a:t>
            </a:r>
            <a:r>
              <a:rPr lang="en-US"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for various contractual and other relations with media </a:t>
            </a:r>
            <a:r>
              <a:rPr lang="pl-PL"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a:t>
            </a:r>
            <a:r>
              <a:rPr lang="en-US"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print</a:t>
            </a:r>
            <a:r>
              <a:rPr lang="ta-IN"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i</a:t>
            </a:r>
            <a:r>
              <a:rPr lang="pl-PL"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 </a:t>
            </a:r>
            <a:r>
              <a:rPr lang="en-US"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electronic</a:t>
            </a:r>
            <a:r>
              <a:rPr lang="ta-IN"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i,</a:t>
            </a:r>
            <a:r>
              <a:rPr lang="pl-PL"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 </a:t>
            </a:r>
            <a:r>
              <a:rPr lang="en-US"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portals</a:t>
            </a:r>
            <a:r>
              <a:rPr lang="pl-PL"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a:t>
            </a:r>
            <a:r>
              <a:rPr lang="ta-IN"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a:t>
            </a:r>
            <a:r>
              <a:rPr lang="pl-PL"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 </a:t>
            </a:r>
            <a:r>
              <a:rPr lang="en-US"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informative agencies and services</a:t>
            </a:r>
            <a:r>
              <a:rPr lang="pl-PL"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 </a:t>
            </a:r>
            <a:r>
              <a:rPr lang="en-US"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marketing agencies and production houses</a:t>
            </a:r>
            <a:r>
              <a:rPr lang="pl-PL"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 </a:t>
            </a:r>
            <a:r>
              <a:rPr lang="en-US" altLang="x-none" sz="2400"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agencies for research of public opinion amounted</a:t>
            </a:r>
            <a:r>
              <a:rPr lang="ta-IN" altLang="x-none" b="1" dirty="0" smtClean="0">
                <a:solidFill>
                  <a:srgbClr val="002060"/>
                </a:solidFill>
                <a:effectLst>
                  <a:outerShdw blurRad="38100" dist="38100" dir="2700000" algn="tl">
                    <a:srgbClr val="C0C0C0"/>
                  </a:outerShdw>
                </a:effectLst>
                <a:latin typeface="Calibri"/>
                <a:ea typeface="MS PGothic" panose="020B0600070205080204" pitchFamily="34" charset="-128"/>
                <a:cs typeface="Calibri"/>
              </a:rPr>
              <a:t> </a:t>
            </a:r>
            <a:r>
              <a:rPr lang="pl-PL" altLang="x-none" b="1" u="sng" dirty="0" smtClean="0">
                <a:solidFill>
                  <a:srgbClr val="FF0000"/>
                </a:solidFill>
                <a:effectLst>
                  <a:outerShdw blurRad="38100" dist="38100" dir="2700000" algn="tl">
                    <a:srgbClr val="C0C0C0"/>
                  </a:outerShdw>
                </a:effectLst>
                <a:latin typeface="Calibri"/>
                <a:ea typeface="MS PGothic" panose="020B0600070205080204" pitchFamily="34" charset="-128"/>
                <a:cs typeface="Calibri"/>
              </a:rPr>
              <a:t>1.718.496,42 </a:t>
            </a:r>
            <a:r>
              <a:rPr lang="pl-PL" altLang="x-none" b="1" u="sng" dirty="0">
                <a:solidFill>
                  <a:srgbClr val="FF0000"/>
                </a:solidFill>
                <a:effectLst>
                  <a:outerShdw blurRad="38100" dist="38100" dir="2700000" algn="tl">
                    <a:srgbClr val="C0C0C0"/>
                  </a:outerShdw>
                </a:effectLst>
                <a:latin typeface="Calibri"/>
                <a:ea typeface="MS PGothic" panose="020B0600070205080204" pitchFamily="34" charset="-128"/>
                <a:cs typeface="Calibri"/>
              </a:rPr>
              <a:t>EUR</a:t>
            </a:r>
            <a:r>
              <a:rPr lang="pl-PL" altLang="x-none" b="1" u="sng" dirty="0" smtClean="0">
                <a:solidFill>
                  <a:srgbClr val="FF0000"/>
                </a:solidFill>
                <a:effectLst>
                  <a:outerShdw blurRad="38100" dist="38100" dir="2700000" algn="tl">
                    <a:srgbClr val="C0C0C0"/>
                  </a:outerShdw>
                </a:effectLst>
                <a:latin typeface="Calibri"/>
                <a:ea typeface="MS PGothic" panose="020B0600070205080204" pitchFamily="34" charset="-128"/>
                <a:cs typeface="Calibri"/>
              </a:rPr>
              <a:t>.</a:t>
            </a:r>
            <a:endParaRPr lang="ta-IN" altLang="x-none"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endParaRPr>
          </a:p>
          <a:p>
            <a:pPr algn="just"/>
            <a:r>
              <a:rPr lang="en-US"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Comparative overview of allocations for previous three years</a:t>
            </a:r>
            <a:r>
              <a:rPr lang="ta-IN"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 (</a:t>
            </a:r>
            <a:r>
              <a:rPr lang="pl-PL"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2013, </a:t>
            </a:r>
            <a:r>
              <a:rPr lang="pl-PL"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2014 </a:t>
            </a:r>
            <a:r>
              <a:rPr lang="en-US"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and</a:t>
            </a:r>
            <a:r>
              <a:rPr lang="pl-PL"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 2015</a:t>
            </a:r>
            <a:r>
              <a:rPr lang="ta-IN" altLang="x-none" sz="2400" b="1" dirty="0" smtClean="0">
                <a:solidFill>
                  <a:srgbClr val="002060"/>
                </a:solidFill>
                <a:effectLst>
                  <a:outerShdw blurRad="38100" dist="38100" dir="2700000" algn="tl">
                    <a:srgbClr val="C0C0C0"/>
                  </a:outerShdw>
                </a:effectLst>
                <a:latin typeface="Calibri"/>
                <a:ea typeface="Adobe Gothic Std B" panose="020B0800000000000000" pitchFamily="34" charset="-128"/>
                <a:cs typeface="Calibri"/>
              </a:rPr>
              <a:t>)</a:t>
            </a:r>
          </a:p>
          <a:p>
            <a:pPr marL="0" indent="0" algn="ctr">
              <a:buNone/>
            </a:pPr>
            <a:endParaRPr lang="pl-PL" altLang="x-none" sz="2400" b="1" dirty="0">
              <a:solidFill>
                <a:srgbClr val="C00000"/>
              </a:solidFill>
              <a:effectLst>
                <a:outerShdw blurRad="38100" dist="38100" dir="2700000" algn="tl">
                  <a:srgbClr val="C0C0C0"/>
                </a:outerShdw>
              </a:effectLst>
              <a:ea typeface="Adobe Gothic Std B" panose="020B0800000000000000" pitchFamily="34" charset="-128"/>
              <a:cs typeface="Times New Roman" panose="02020603050405020304" pitchFamily="18" charset="0"/>
            </a:endParaRPr>
          </a:p>
          <a:p>
            <a:pPr marL="0" indent="0" algn="ctr">
              <a:buNone/>
            </a:pPr>
            <a:endParaRPr lang="pl-PL" altLang="x-none" sz="3600" b="1" dirty="0">
              <a:solidFill>
                <a:srgbClr val="002060"/>
              </a:solidFill>
              <a:effectLst>
                <a:outerShdw blurRad="38100" dist="38100" dir="2700000" algn="tl">
                  <a:srgbClr val="C0C0C0"/>
                </a:outerShdw>
              </a:effectLst>
              <a:ea typeface="Adobe Gothic Std B" panose="020B0800000000000000" pitchFamily="34" charset="-128"/>
              <a:cs typeface="Times New Roman" panose="02020603050405020304" pitchFamily="18" charset="0"/>
            </a:endParaRPr>
          </a:p>
          <a:p>
            <a:pPr marL="0" indent="0" algn="ctr">
              <a:buNone/>
            </a:pPr>
            <a:endParaRPr lang="pl-PL" sz="3600" b="1" dirty="0">
              <a:solidFill>
                <a:srgbClr val="002060"/>
              </a:solidFill>
              <a:effectLst>
                <a:outerShdw blurRad="38100" dist="38100" dir="2700000" algn="tl">
                  <a:srgbClr val="C0C0C0"/>
                </a:outerShdw>
              </a:effectLst>
              <a:ea typeface="Adobe Gothic Std B" panose="020B0800000000000000" pitchFamily="34" charset="-128"/>
              <a:cs typeface="Times New Roman" panose="02020603050405020304" pitchFamily="18" charset="0"/>
            </a:endParaRPr>
          </a:p>
          <a:p>
            <a:pPr marL="0" indent="0" algn="ctr">
              <a:buNone/>
            </a:pPr>
            <a:endParaRPr lang="pl-PL" b="1" dirty="0">
              <a:solidFill>
                <a:srgbClr val="002060"/>
              </a:solidFill>
              <a:effectLst>
                <a:outerShdw blurRad="38100" dist="38100" dir="2700000" algn="tl">
                  <a:srgbClr val="C0C0C0"/>
                </a:outerShdw>
              </a:effectLst>
              <a:latin typeface="Times New Roman" panose="02020603050405020304" pitchFamily="18" charset="0"/>
              <a:ea typeface="Adobe Gothic Std B" panose="020B0800000000000000" pitchFamily="34" charset="-128"/>
              <a:cs typeface="Times New Roman" panose="02020603050405020304" pitchFamily="18" charset="0"/>
            </a:endParaRPr>
          </a:p>
        </p:txBody>
      </p:sp>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Tree>
    <p:extLst>
      <p:ext uri="{BB962C8B-B14F-4D97-AF65-F5344CB8AC3E}">
        <p14:creationId xmlns:p14="http://schemas.microsoft.com/office/powerpoint/2010/main" val="22350257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3" name="Rectangle 2"/>
          <p:cNvSpPr/>
          <p:nvPr/>
        </p:nvSpPr>
        <p:spPr>
          <a:xfrm>
            <a:off x="215152" y="1361337"/>
            <a:ext cx="11389659" cy="584775"/>
          </a:xfrm>
          <a:prstGeom prst="rect">
            <a:avLst/>
          </a:prstGeom>
        </p:spPr>
        <p:txBody>
          <a:bodyPr wrap="square">
            <a:spAutoFit/>
          </a:bodyPr>
          <a:lstStyle/>
          <a:p>
            <a:pPr lvl="0" algn="ctr"/>
            <a:r>
              <a:rPr lang="en-US" altLang="x-none" sz="3200" b="1" dirty="0" smtClean="0">
                <a:solidFill>
                  <a:srgbClr val="002060"/>
                </a:solidFill>
                <a:latin typeface="Sanserif" charset="0"/>
                <a:ea typeface="MS PGothic" panose="020B0600070205080204" pitchFamily="34" charset="-128"/>
              </a:rPr>
              <a:t>Conclusions</a:t>
            </a:r>
            <a:endParaRPr lang="sr-Latn-CS" altLang="x-none" sz="3200" b="1" dirty="0">
              <a:solidFill>
                <a:srgbClr val="002060"/>
              </a:solidFill>
              <a:latin typeface="Sanserif" charset="0"/>
              <a:ea typeface="MS PGothic" panose="020B0600070205080204" pitchFamily="34" charset="-128"/>
            </a:endParaRPr>
          </a:p>
        </p:txBody>
      </p:sp>
      <p:sp>
        <p:nvSpPr>
          <p:cNvPr id="2" name="Content Placeholder 1"/>
          <p:cNvSpPr>
            <a:spLocks noGrp="1"/>
          </p:cNvSpPr>
          <p:nvPr>
            <p:ph idx="1"/>
          </p:nvPr>
        </p:nvSpPr>
        <p:spPr>
          <a:xfrm>
            <a:off x="94128" y="1884557"/>
            <a:ext cx="12097871" cy="4785184"/>
          </a:xfrm>
        </p:spPr>
        <p:txBody>
          <a:bodyPr>
            <a:normAutofit fontScale="92500" lnSpcReduction="20000"/>
          </a:bodyPr>
          <a:lstStyle/>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900" b="1" dirty="0" smtClean="0">
                <a:solidFill>
                  <a:srgbClr val="002060"/>
                </a:solidFill>
                <a:ea typeface="Times New Roman" panose="02020603050405020304" pitchFamily="18" charset="0"/>
                <a:cs typeface="Times New Roman" panose="02020603050405020304" pitchFamily="18" charset="0"/>
              </a:rPr>
              <a:t>Conclusion of agreement on financial aid and media endorsement</a:t>
            </a:r>
            <a:r>
              <a:rPr lang="sr-Latn-CS" sz="1900" b="1" dirty="0" smtClean="0">
                <a:solidFill>
                  <a:srgbClr val="002060"/>
                </a:solidFill>
                <a:ea typeface="Times New Roman" panose="02020603050405020304" pitchFamily="18" charset="0"/>
                <a:cs typeface="Times New Roman" panose="02020603050405020304" pitchFamily="18" charset="0"/>
              </a:rPr>
              <a:t>, </a:t>
            </a:r>
            <a:r>
              <a:rPr lang="en-US" sz="1900" b="1" dirty="0" smtClean="0">
                <a:solidFill>
                  <a:srgbClr val="002060"/>
                </a:solidFill>
                <a:ea typeface="Times New Roman" panose="02020603050405020304" pitchFamily="18" charset="0"/>
                <a:cs typeface="Times New Roman" panose="02020603050405020304" pitchFamily="18" charset="0"/>
              </a:rPr>
              <a:t>based on the decision of institution manager presents a practice which must be legally regulated and restricted</a:t>
            </a:r>
            <a:r>
              <a:rPr lang="sr-Latn-CS" sz="1900" b="1" dirty="0" smtClean="0">
                <a:solidFill>
                  <a:srgbClr val="002060"/>
                </a:solidFill>
                <a:ea typeface="Times New Roman" panose="02020603050405020304" pitchFamily="18" charset="0"/>
                <a:cs typeface="Times New Roman" panose="02020603050405020304" pitchFamily="18" charset="0"/>
              </a:rPr>
              <a:t>. </a:t>
            </a:r>
            <a:r>
              <a:rPr lang="en-US" sz="1900" b="1" dirty="0" smtClean="0">
                <a:solidFill>
                  <a:srgbClr val="002060"/>
                </a:solidFill>
                <a:ea typeface="Times New Roman" panose="02020603050405020304" pitchFamily="18" charset="0"/>
                <a:cs typeface="Times New Roman" panose="02020603050405020304" pitchFamily="18" charset="0"/>
              </a:rPr>
              <a:t>This way of doing things directly </a:t>
            </a:r>
            <a:r>
              <a:rPr lang="en-US" sz="1900" b="1" dirty="0" err="1" smtClean="0">
                <a:solidFill>
                  <a:srgbClr val="002060"/>
                </a:solidFill>
                <a:ea typeface="Times New Roman" panose="02020603050405020304" pitchFamily="18" charset="0"/>
                <a:cs typeface="Times New Roman" panose="02020603050405020304" pitchFamily="18" charset="0"/>
              </a:rPr>
              <a:t>favours</a:t>
            </a:r>
            <a:r>
              <a:rPr lang="en-US" sz="1900" b="1" dirty="0" smtClean="0">
                <a:solidFill>
                  <a:srgbClr val="002060"/>
                </a:solidFill>
                <a:ea typeface="Times New Roman" panose="02020603050405020304" pitchFamily="18" charset="0"/>
                <a:cs typeface="Times New Roman" panose="02020603050405020304" pitchFamily="18" charset="0"/>
              </a:rPr>
              <a:t> some, and discriminates other media</a:t>
            </a:r>
            <a:r>
              <a:rPr lang="sr-Latn-CS" sz="1900" b="1" dirty="0" smtClean="0">
                <a:solidFill>
                  <a:srgbClr val="002060"/>
                </a:solidFill>
                <a:ea typeface="Times New Roman" panose="02020603050405020304" pitchFamily="18" charset="0"/>
                <a:cs typeface="Times New Roman" panose="02020603050405020304" pitchFamily="18" charset="0"/>
              </a:rPr>
              <a:t>. </a:t>
            </a:r>
            <a:r>
              <a:rPr lang="en-US" sz="1900" b="1" dirty="0">
                <a:solidFill>
                  <a:srgbClr val="002060"/>
                </a:solidFill>
                <a:ea typeface="Times New Roman" panose="02020603050405020304" pitchFamily="18" charset="0"/>
                <a:cs typeface="Times New Roman" panose="02020603050405020304" pitchFamily="18" charset="0"/>
              </a:rPr>
              <a:t>Distribution of these </a:t>
            </a:r>
            <a:r>
              <a:rPr lang="en-US" sz="1900" b="1" dirty="0" smtClean="0">
                <a:solidFill>
                  <a:srgbClr val="002060"/>
                </a:solidFill>
                <a:ea typeface="Times New Roman" panose="02020603050405020304" pitchFamily="18" charset="0"/>
                <a:cs typeface="Times New Roman" panose="02020603050405020304" pitchFamily="18" charset="0"/>
              </a:rPr>
              <a:t>funds, </a:t>
            </a:r>
            <a:r>
              <a:rPr lang="en-US" sz="1900" b="1" dirty="0">
                <a:solidFill>
                  <a:srgbClr val="002060"/>
                </a:solidFill>
                <a:ea typeface="Times New Roman" panose="02020603050405020304" pitchFamily="18" charset="0"/>
                <a:cs typeface="Times New Roman" panose="02020603050405020304" pitchFamily="18" charset="0"/>
              </a:rPr>
              <a:t>along </a:t>
            </a:r>
            <a:r>
              <a:rPr lang="en-US" sz="1900" b="1" dirty="0" smtClean="0">
                <a:solidFill>
                  <a:srgbClr val="002060"/>
                </a:solidFill>
                <a:ea typeface="Times New Roman" panose="02020603050405020304" pitchFamily="18" charset="0"/>
                <a:cs typeface="Times New Roman" panose="02020603050405020304" pitchFamily="18" charset="0"/>
              </a:rPr>
              <a:t>with the legislative incompleteness in </a:t>
            </a:r>
            <a:r>
              <a:rPr lang="en-US" sz="1900" b="1" dirty="0">
                <a:solidFill>
                  <a:srgbClr val="002060"/>
                </a:solidFill>
                <a:ea typeface="Times New Roman" panose="02020603050405020304" pitchFamily="18" charset="0"/>
                <a:cs typeface="Times New Roman" panose="02020603050405020304" pitchFamily="18" charset="0"/>
              </a:rPr>
              <a:t>this part</a:t>
            </a:r>
            <a:r>
              <a:rPr lang="en-US" sz="1900" b="1" dirty="0" smtClean="0">
                <a:solidFill>
                  <a:srgbClr val="002060"/>
                </a:solidFill>
                <a:ea typeface="Times New Roman" panose="02020603050405020304" pitchFamily="18" charset="0"/>
                <a:cs typeface="Times New Roman" panose="02020603050405020304" pitchFamily="18" charset="0"/>
              </a:rPr>
              <a:t>, </a:t>
            </a:r>
            <a:r>
              <a:rPr lang="en-US" sz="1900" b="1" dirty="0">
                <a:solidFill>
                  <a:srgbClr val="002060"/>
                </a:solidFill>
                <a:ea typeface="Times New Roman" panose="02020603050405020304" pitchFamily="18" charset="0"/>
                <a:cs typeface="Times New Roman" panose="02020603050405020304" pitchFamily="18" charset="0"/>
              </a:rPr>
              <a:t>has the potential to cause serious deviations on media market and thus endanger the functioning of one, or enhance the operation of other media</a:t>
            </a:r>
            <a:r>
              <a:rPr lang="sr-Latn-CS" sz="1900" b="1" dirty="0" smtClean="0">
                <a:solidFill>
                  <a:srgbClr val="002060"/>
                </a:solidFill>
                <a:ea typeface="Times New Roman" panose="02020603050405020304" pitchFamily="18" charset="0"/>
                <a:cs typeface="Times New Roman" panose="02020603050405020304" pitchFamily="18" charset="0"/>
              </a:rPr>
              <a:t>.</a:t>
            </a:r>
          </a:p>
          <a:p>
            <a:pPr marL="0" indent="0" algn="just">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sr-Latn-CS" sz="1900" b="1" dirty="0" smtClean="0">
              <a:solidFill>
                <a:srgbClr val="002060"/>
              </a:solidFill>
              <a:ea typeface="Times New Roman" panose="02020603050405020304" pitchFamily="18" charset="0"/>
              <a:cs typeface="Times New Roman" panose="02020603050405020304" pitchFamily="18" charset="0"/>
            </a:endParaRPr>
          </a:p>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900" b="1" dirty="0" smtClean="0">
                <a:solidFill>
                  <a:srgbClr val="002060"/>
                </a:solidFill>
                <a:ea typeface="Times New Roman" panose="02020603050405020304" pitchFamily="18" charset="0"/>
                <a:cs typeface="Times New Roman" panose="02020603050405020304" pitchFamily="18" charset="0"/>
              </a:rPr>
              <a:t>Agreements which conclude media and public sector bodies</a:t>
            </a:r>
            <a:r>
              <a:rPr lang="sr-Latn-CS" sz="1900" b="1" dirty="0" smtClean="0">
                <a:solidFill>
                  <a:srgbClr val="002060"/>
                </a:solidFill>
                <a:ea typeface="Times New Roman" panose="02020603050405020304" pitchFamily="18" charset="0"/>
                <a:cs typeface="Times New Roman" panose="02020603050405020304" pitchFamily="18" charset="0"/>
              </a:rPr>
              <a:t>, </a:t>
            </a:r>
            <a:r>
              <a:rPr lang="en-US" sz="1900" b="1" dirty="0" smtClean="0">
                <a:solidFill>
                  <a:srgbClr val="002060"/>
                </a:solidFill>
                <a:ea typeface="Times New Roman" panose="02020603050405020304" pitchFamily="18" charset="0"/>
                <a:cs typeface="Times New Roman" panose="02020603050405020304" pitchFamily="18" charset="0"/>
              </a:rPr>
              <a:t>and which contain provisions which prescribe the manner of reporting on certain institution i.e. the contractual obligation on the provision of space for interviews of managers and other representatives</a:t>
            </a:r>
            <a:r>
              <a:rPr lang="sr-Latn-CS" sz="1900" b="1" dirty="0" smtClean="0">
                <a:solidFill>
                  <a:srgbClr val="002060"/>
                </a:solidFill>
                <a:ea typeface="Times New Roman" panose="02020603050405020304" pitchFamily="18" charset="0"/>
                <a:cs typeface="Times New Roman" panose="02020603050405020304" pitchFamily="18" charset="0"/>
              </a:rPr>
              <a:t>, </a:t>
            </a:r>
            <a:r>
              <a:rPr lang="en-US" sz="1900" b="1" dirty="0" smtClean="0">
                <a:solidFill>
                  <a:srgbClr val="002060"/>
                </a:solidFill>
                <a:ea typeface="Times New Roman" panose="02020603050405020304" pitchFamily="18" charset="0"/>
                <a:cs typeface="Times New Roman" panose="02020603050405020304" pitchFamily="18" charset="0"/>
              </a:rPr>
              <a:t>contain elements of false advertising and must be sanctioned</a:t>
            </a:r>
            <a:r>
              <a:rPr lang="sr-Latn-CS" sz="1900" b="1" dirty="0" smtClean="0">
                <a:solidFill>
                  <a:srgbClr val="002060"/>
                </a:solidFill>
                <a:ea typeface="Times New Roman" panose="02020603050405020304" pitchFamily="18" charset="0"/>
                <a:cs typeface="Times New Roman" panose="02020603050405020304" pitchFamily="18" charset="0"/>
              </a:rPr>
              <a:t>. </a:t>
            </a:r>
            <a:r>
              <a:rPr lang="en-US" sz="1900" b="1" dirty="0" smtClean="0">
                <a:solidFill>
                  <a:srgbClr val="002060"/>
                </a:solidFill>
                <a:ea typeface="Times New Roman" panose="02020603050405020304" pitchFamily="18" charset="0"/>
                <a:cs typeface="Times New Roman" panose="02020603050405020304" pitchFamily="18" charset="0"/>
              </a:rPr>
              <a:t>In this manner citizens of Montenegro are exposed to propaganda, not to reporting of media, because the published content does not contain the mark that it is the case of </a:t>
            </a:r>
            <a:r>
              <a:rPr lang="sr-Latn-CS" sz="1900" b="1" dirty="0" smtClean="0">
                <a:solidFill>
                  <a:srgbClr val="002060"/>
                </a:solidFill>
                <a:ea typeface="Times New Roman" panose="02020603050405020304" pitchFamily="18" charset="0"/>
                <a:cs typeface="Times New Roman" panose="02020603050405020304" pitchFamily="18" charset="0"/>
              </a:rPr>
              <a:t>PR </a:t>
            </a:r>
            <a:r>
              <a:rPr lang="en-US" sz="1900" b="1" dirty="0" smtClean="0">
                <a:solidFill>
                  <a:srgbClr val="002060"/>
                </a:solidFill>
                <a:ea typeface="Times New Roman" panose="02020603050405020304" pitchFamily="18" charset="0"/>
                <a:cs typeface="Times New Roman" panose="02020603050405020304" pitchFamily="18" charset="0"/>
              </a:rPr>
              <a:t>text. CCE owns copies of such agreements in its documentation</a:t>
            </a:r>
            <a:r>
              <a:rPr lang="sr-Latn-CS" sz="1900" b="1" dirty="0" smtClean="0">
                <a:solidFill>
                  <a:srgbClr val="002060"/>
                </a:solidFill>
                <a:ea typeface="Times New Roman" panose="02020603050405020304" pitchFamily="18" charset="0"/>
                <a:cs typeface="Times New Roman" panose="02020603050405020304" pitchFamily="18" charset="0"/>
              </a:rPr>
              <a:t>.</a:t>
            </a:r>
          </a:p>
          <a:p>
            <a:pPr marL="0" indent="0" algn="just">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sr-Latn-CS" sz="1900" b="1" dirty="0" smtClean="0">
              <a:solidFill>
                <a:srgbClr val="002060"/>
              </a:solidFill>
              <a:ea typeface="Times New Roman" panose="02020603050405020304" pitchFamily="18" charset="0"/>
              <a:cs typeface="Times New Roman" panose="02020603050405020304" pitchFamily="18" charset="0"/>
            </a:endParaRPr>
          </a:p>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900" b="1" dirty="0" err="1" smtClean="0">
                <a:solidFill>
                  <a:srgbClr val="002060"/>
                </a:solidFill>
                <a:ea typeface="Times New Roman" panose="02020603050405020304" pitchFamily="18" charset="0"/>
                <a:cs typeface="Times New Roman" panose="02020603050405020304" pitchFamily="18" charset="0"/>
              </a:rPr>
              <a:t>Centralisation</a:t>
            </a:r>
            <a:r>
              <a:rPr lang="en-US" sz="1900" b="1" dirty="0" smtClean="0">
                <a:solidFill>
                  <a:srgbClr val="002060"/>
                </a:solidFill>
                <a:ea typeface="Times New Roman" panose="02020603050405020304" pitchFamily="18" charset="0"/>
                <a:cs typeface="Times New Roman" panose="02020603050405020304" pitchFamily="18" charset="0"/>
              </a:rPr>
              <a:t> of budget allocations for the needs of advertising and marketing, on the basis of agreed services, specialized services and other basis, and redirection from media to marketing houses which deal with lease of media space, aggravates the principle of transparency, considering that future flows and allocation of money allocated in this manner cannot be traced.</a:t>
            </a:r>
            <a:endParaRPr lang="sr-Latn-CS" sz="1900" b="1" dirty="0">
              <a:solidFill>
                <a:srgbClr val="002060"/>
              </a:solidFill>
              <a:ea typeface="Calibri" panose="020F0502020204030204" pitchFamily="34" charset="0"/>
              <a:cs typeface="Times New Roman" panose="02020603050405020304" pitchFamily="18" charset="0"/>
            </a:endParaRPr>
          </a:p>
          <a:p>
            <a:pPr marL="0" indent="0" algn="just">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sr-Latn-CS" sz="1800" dirty="0">
                <a:latin typeface="Times New Roman" panose="02020603050405020304" pitchFamily="18" charset="0"/>
                <a:ea typeface="Times New Roman" panose="02020603050405020304" pitchFamily="18" charset="0"/>
                <a:cs typeface="Times New Roman" panose="02020603050405020304" pitchFamily="18" charset="0"/>
              </a:rPr>
              <a:t> </a:t>
            </a:r>
            <a:endParaRPr lang="sr-Latn-C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sr-Latn-CS" sz="1800" b="1" dirty="0" smtClean="0">
              <a:solidFill>
                <a:srgbClr val="002060"/>
              </a:solidFill>
              <a:ea typeface="Times New Roman" panose="02020603050405020304" pitchFamily="18" charset="0"/>
              <a:cs typeface="Times New Roman" panose="02020603050405020304" pitchFamily="18" charset="0"/>
            </a:endParaRPr>
          </a:p>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sr-Latn-CS" sz="1800" b="1" dirty="0">
              <a:solidFill>
                <a:srgbClr val="002060"/>
              </a:solidFill>
              <a:ea typeface="Calibri" panose="020F0502020204030204" pitchFamily="34" charset="0"/>
              <a:cs typeface="Times New Roman" panose="02020603050405020304" pitchFamily="18" charset="0"/>
            </a:endParaRPr>
          </a:p>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sr-Latn-CS" sz="1600" b="1" dirty="0">
              <a:solidFill>
                <a:srgbClr val="002060"/>
              </a:solidFill>
              <a:ea typeface="Calibri" panose="020F0502020204030204" pitchFamily="34" charset="0"/>
              <a:cs typeface="Times New Roman" panose="02020603050405020304" pitchFamily="18" charset="0"/>
            </a:endParaRPr>
          </a:p>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sr-Latn-CS" sz="1800" b="1" dirty="0">
              <a:solidFill>
                <a:srgbClr val="002060"/>
              </a:solidFill>
              <a:ea typeface="Calibri" panose="020F0502020204030204" pitchFamily="34" charset="0"/>
              <a:cs typeface="Times New Roman" panose="02020603050405020304" pitchFamily="18" charset="0"/>
            </a:endParaRPr>
          </a:p>
          <a:p>
            <a:pPr>
              <a:buFont typeface="Wingdings" panose="05000000000000000000" pitchFamily="2" charset="2"/>
              <a:buChar char="v"/>
            </a:pPr>
            <a:endParaRPr lang="sr-Latn-CS" sz="1800" dirty="0"/>
          </a:p>
        </p:txBody>
      </p:sp>
    </p:spTree>
    <p:extLst>
      <p:ext uri="{BB962C8B-B14F-4D97-AF65-F5344CB8AC3E}">
        <p14:creationId xmlns:p14="http://schemas.microsoft.com/office/powerpoint/2010/main" val="40631046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3" name="Rectangle 2"/>
          <p:cNvSpPr/>
          <p:nvPr/>
        </p:nvSpPr>
        <p:spPr>
          <a:xfrm>
            <a:off x="215152" y="1361337"/>
            <a:ext cx="11389659" cy="584775"/>
          </a:xfrm>
          <a:prstGeom prst="rect">
            <a:avLst/>
          </a:prstGeom>
        </p:spPr>
        <p:txBody>
          <a:bodyPr wrap="square">
            <a:spAutoFit/>
          </a:bodyPr>
          <a:lstStyle/>
          <a:p>
            <a:pPr lvl="0" algn="ctr"/>
            <a:r>
              <a:rPr lang="sr-Latn-CS" altLang="x-none" sz="3200" b="1" dirty="0" smtClean="0">
                <a:solidFill>
                  <a:srgbClr val="002060"/>
                </a:solidFill>
                <a:latin typeface="Sanserif" charset="0"/>
                <a:ea typeface="MS PGothic" panose="020B0600070205080204" pitchFamily="34" charset="-128"/>
              </a:rPr>
              <a:t>Zaključci</a:t>
            </a:r>
            <a:endParaRPr lang="sr-Latn-CS" altLang="x-none" sz="3200" b="1" dirty="0">
              <a:solidFill>
                <a:srgbClr val="002060"/>
              </a:solidFill>
              <a:latin typeface="Sanserif" charset="0"/>
              <a:ea typeface="MS PGothic" panose="020B0600070205080204" pitchFamily="34" charset="-128"/>
            </a:endParaRPr>
          </a:p>
        </p:txBody>
      </p:sp>
      <p:sp>
        <p:nvSpPr>
          <p:cNvPr id="2" name="Content Placeholder 1"/>
          <p:cNvSpPr>
            <a:spLocks noGrp="1"/>
          </p:cNvSpPr>
          <p:nvPr>
            <p:ph idx="1"/>
          </p:nvPr>
        </p:nvSpPr>
        <p:spPr>
          <a:xfrm>
            <a:off x="0" y="1884556"/>
            <a:ext cx="12192000" cy="4973443"/>
          </a:xfrm>
        </p:spPr>
        <p:txBody>
          <a:bodyPr>
            <a:normAutofit/>
          </a:bodyPr>
          <a:lstStyle/>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sr-Latn-CS" sz="1800" b="1" dirty="0" smtClean="0">
              <a:solidFill>
                <a:srgbClr val="002060"/>
              </a:solidFill>
              <a:ea typeface="Times New Roman" panose="02020603050405020304" pitchFamily="18" charset="0"/>
              <a:cs typeface="Times New Roman" panose="02020603050405020304" pitchFamily="18" charset="0"/>
            </a:endParaRPr>
          </a:p>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dirty="0" smtClean="0">
                <a:solidFill>
                  <a:srgbClr val="002060"/>
                </a:solidFill>
                <a:ea typeface="Times New Roman" panose="02020603050405020304" pitchFamily="18" charset="0"/>
                <a:cs typeface="Times New Roman" panose="02020603050405020304" pitchFamily="18" charset="0"/>
              </a:rPr>
              <a:t>State exerts an improper influence on media market, through opaque and selective financial allocations of public funds</a:t>
            </a:r>
            <a:r>
              <a:rPr lang="sr-Latn-CS" sz="2000" b="1" dirty="0" smtClean="0">
                <a:solidFill>
                  <a:srgbClr val="002060"/>
                </a:solidFill>
                <a:ea typeface="Times New Roman" panose="02020603050405020304" pitchFamily="18" charset="0"/>
                <a:cs typeface="Times New Roman" panose="02020603050405020304" pitchFamily="18" charset="0"/>
              </a:rPr>
              <a:t>, </a:t>
            </a:r>
            <a:r>
              <a:rPr lang="en-US" sz="2000" b="1" dirty="0" smtClean="0">
                <a:solidFill>
                  <a:srgbClr val="002060"/>
                </a:solidFill>
                <a:ea typeface="Times New Roman" panose="02020603050405020304" pitchFamily="18" charset="0"/>
                <a:cs typeface="Times New Roman" panose="02020603050405020304" pitchFamily="18" charset="0"/>
              </a:rPr>
              <a:t>via advertising and marketing. This is further encumbered by the existing economic crisis and reduction of marketing investments of companies</a:t>
            </a:r>
            <a:r>
              <a:rPr lang="sr-Latn-CS" sz="2000" b="1" dirty="0" smtClean="0">
                <a:solidFill>
                  <a:srgbClr val="002060"/>
                </a:solidFill>
                <a:ea typeface="Times New Roman" panose="02020603050405020304" pitchFamily="18" charset="0"/>
                <a:cs typeface="Times New Roman" panose="02020603050405020304" pitchFamily="18" charset="0"/>
              </a:rPr>
              <a:t>, </a:t>
            </a:r>
            <a:r>
              <a:rPr lang="en-US" sz="2000" b="1" dirty="0" smtClean="0">
                <a:solidFill>
                  <a:srgbClr val="002060"/>
                </a:solidFill>
                <a:ea typeface="Times New Roman" panose="02020603050405020304" pitchFamily="18" charset="0"/>
                <a:cs typeface="Times New Roman" panose="02020603050405020304" pitchFamily="18" charset="0"/>
              </a:rPr>
              <a:t>with the simultaneous increase of participation of state</a:t>
            </a:r>
            <a:r>
              <a:rPr lang="sr-Latn-CS" sz="2000" b="1" dirty="0" smtClean="0">
                <a:solidFill>
                  <a:srgbClr val="002060"/>
                </a:solidFill>
                <a:ea typeface="Times New Roman" panose="02020603050405020304" pitchFamily="18" charset="0"/>
                <a:cs typeface="Times New Roman" panose="02020603050405020304" pitchFamily="18" charset="0"/>
              </a:rPr>
              <a:t>, </a:t>
            </a:r>
            <a:r>
              <a:rPr lang="en-US" sz="2000" b="1" dirty="0" smtClean="0">
                <a:solidFill>
                  <a:srgbClr val="002060"/>
                </a:solidFill>
                <a:ea typeface="Times New Roman" panose="02020603050405020304" pitchFamily="18" charset="0"/>
                <a:cs typeface="Times New Roman" panose="02020603050405020304" pitchFamily="18" charset="0"/>
              </a:rPr>
              <a:t>which leaves additional space for the shaping of media scene, compared to interests of ruling political structure</a:t>
            </a:r>
            <a:r>
              <a:rPr lang="sr-Latn-CS" sz="2000" b="1" dirty="0" smtClean="0">
                <a:solidFill>
                  <a:srgbClr val="002060"/>
                </a:solidFill>
                <a:ea typeface="Times New Roman" panose="02020603050405020304" pitchFamily="18" charset="0"/>
                <a:cs typeface="Times New Roman" panose="02020603050405020304" pitchFamily="18" charset="0"/>
              </a:rPr>
              <a:t>,</a:t>
            </a:r>
            <a:r>
              <a:rPr lang="en-US" sz="2000" b="1" dirty="0" smtClean="0">
                <a:solidFill>
                  <a:srgbClr val="002060"/>
                </a:solidFill>
                <a:ea typeface="Times New Roman" panose="02020603050405020304" pitchFamily="18" charset="0"/>
                <a:cs typeface="Times New Roman" panose="02020603050405020304" pitchFamily="18" charset="0"/>
              </a:rPr>
              <a:t> through the misuse of state funds.</a:t>
            </a:r>
            <a:endParaRPr lang="sr-Latn-CS" sz="2000" b="1" dirty="0">
              <a:solidFill>
                <a:srgbClr val="002060"/>
              </a:solidFill>
              <a:ea typeface="Calibri" panose="020F0502020204030204" pitchFamily="34" charset="0"/>
              <a:cs typeface="Times New Roman" panose="02020603050405020304" pitchFamily="18" charset="0"/>
            </a:endParaRPr>
          </a:p>
          <a:p>
            <a:pPr marL="0" indent="0" algn="just">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sr-Latn-CS" sz="1800" b="1" dirty="0" smtClean="0">
              <a:solidFill>
                <a:srgbClr val="002060"/>
              </a:solidFill>
              <a:ea typeface="Calibri" panose="020F0502020204030204" pitchFamily="34" charset="0"/>
              <a:cs typeface="Times New Roman" panose="02020603050405020304" pitchFamily="18" charset="0"/>
            </a:endParaRPr>
          </a:p>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dirty="0" smtClean="0">
                <a:solidFill>
                  <a:srgbClr val="002060"/>
                </a:solidFill>
                <a:ea typeface="Times New Roman" panose="02020603050405020304" pitchFamily="18" charset="0"/>
                <a:cs typeface="Times New Roman" panose="02020603050405020304" pitchFamily="18" charset="0"/>
              </a:rPr>
              <a:t>Considering that European Commission in its Report for 2016 denoted this issue as one of the four priorities within the area of freedom of expression</a:t>
            </a:r>
            <a:r>
              <a:rPr lang="sr-Latn-CS" sz="2000" b="1" dirty="0" smtClean="0">
                <a:solidFill>
                  <a:srgbClr val="002060"/>
                </a:solidFill>
                <a:ea typeface="Times New Roman" panose="02020603050405020304" pitchFamily="18" charset="0"/>
                <a:cs typeface="Times New Roman" panose="02020603050405020304" pitchFamily="18" charset="0"/>
              </a:rPr>
              <a:t>, </a:t>
            </a:r>
            <a:r>
              <a:rPr lang="en-US" sz="2000" b="1" dirty="0" smtClean="0">
                <a:solidFill>
                  <a:srgbClr val="002060"/>
                </a:solidFill>
                <a:ea typeface="Times New Roman" panose="02020603050405020304" pitchFamily="18" charset="0"/>
                <a:cs typeface="Times New Roman" panose="02020603050405020304" pitchFamily="18" charset="0"/>
              </a:rPr>
              <a:t>we can finally expect a meaningful improvement towards the realization of a sustainable solution</a:t>
            </a:r>
            <a:r>
              <a:rPr lang="sr-Latn-CS" sz="2000" b="1" dirty="0" smtClean="0">
                <a:solidFill>
                  <a:srgbClr val="002060"/>
                </a:solidFill>
                <a:ea typeface="Times New Roman" panose="02020603050405020304" pitchFamily="18" charset="0"/>
                <a:cs typeface="Times New Roman" panose="02020603050405020304" pitchFamily="18" charset="0"/>
              </a:rPr>
              <a:t>.</a:t>
            </a:r>
            <a:endParaRPr lang="sr-Latn-CS" sz="2000" b="1" dirty="0">
              <a:solidFill>
                <a:srgbClr val="002060"/>
              </a:solidFill>
              <a:ea typeface="Calibri" panose="020F0502020204030204" pitchFamily="34" charset="0"/>
              <a:cs typeface="Times New Roman" panose="02020603050405020304" pitchFamily="18" charset="0"/>
            </a:endParaRPr>
          </a:p>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sr-Latn-CS" sz="2000" b="1" dirty="0">
              <a:solidFill>
                <a:srgbClr val="002060"/>
              </a:solidFill>
              <a:ea typeface="Calibri" panose="020F0502020204030204" pitchFamily="34" charset="0"/>
              <a:cs typeface="Times New Roman" panose="02020603050405020304" pitchFamily="18" charset="0"/>
            </a:endParaRPr>
          </a:p>
          <a:p>
            <a:pPr marL="0" indent="0" algn="just">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sr-Latn-CS" sz="1800" b="1" dirty="0">
              <a:solidFill>
                <a:srgbClr val="002060"/>
              </a:solidFill>
              <a:ea typeface="Calibri" panose="020F0502020204030204" pitchFamily="34" charset="0"/>
              <a:cs typeface="Times New Roman" panose="02020603050405020304" pitchFamily="18" charset="0"/>
            </a:endParaRPr>
          </a:p>
          <a:p>
            <a:pPr>
              <a:buFont typeface="Wingdings" panose="05000000000000000000" pitchFamily="2" charset="2"/>
              <a:buChar char="v"/>
            </a:pPr>
            <a:endParaRPr lang="sr-Latn-CS" sz="1800" dirty="0"/>
          </a:p>
        </p:txBody>
      </p:sp>
    </p:spTree>
    <p:extLst>
      <p:ext uri="{BB962C8B-B14F-4D97-AF65-F5344CB8AC3E}">
        <p14:creationId xmlns:p14="http://schemas.microsoft.com/office/powerpoint/2010/main" val="38995760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3" name="Rectangle 2"/>
          <p:cNvSpPr/>
          <p:nvPr/>
        </p:nvSpPr>
        <p:spPr>
          <a:xfrm>
            <a:off x="215152" y="1361337"/>
            <a:ext cx="11389659" cy="584775"/>
          </a:xfrm>
          <a:prstGeom prst="rect">
            <a:avLst/>
          </a:prstGeom>
        </p:spPr>
        <p:txBody>
          <a:bodyPr wrap="square">
            <a:spAutoFit/>
          </a:bodyPr>
          <a:lstStyle/>
          <a:p>
            <a:pPr lvl="0" algn="ctr"/>
            <a:r>
              <a:rPr lang="sr-Latn-CS" altLang="x-none" sz="3200" b="1" dirty="0" smtClean="0">
                <a:solidFill>
                  <a:srgbClr val="002060"/>
                </a:solidFill>
                <a:latin typeface="Sanserif" charset="0"/>
                <a:ea typeface="MS PGothic" panose="020B0600070205080204" pitchFamily="34" charset="-128"/>
              </a:rPr>
              <a:t>Preporuke</a:t>
            </a:r>
            <a:endParaRPr lang="sr-Latn-CS" altLang="x-none" sz="3200" b="1" dirty="0">
              <a:solidFill>
                <a:srgbClr val="002060"/>
              </a:solidFill>
              <a:latin typeface="Sanserif" charset="0"/>
              <a:ea typeface="MS PGothic" panose="020B0600070205080204" pitchFamily="34" charset="-128"/>
            </a:endParaRPr>
          </a:p>
        </p:txBody>
      </p:sp>
      <p:sp>
        <p:nvSpPr>
          <p:cNvPr id="2" name="Content Placeholder 1"/>
          <p:cNvSpPr>
            <a:spLocks noGrp="1"/>
          </p:cNvSpPr>
          <p:nvPr>
            <p:ph idx="1"/>
          </p:nvPr>
        </p:nvSpPr>
        <p:spPr>
          <a:xfrm>
            <a:off x="0" y="1884556"/>
            <a:ext cx="12192000" cy="4973443"/>
          </a:xfrm>
        </p:spPr>
        <p:txBody>
          <a:bodyPr>
            <a:normAutofit/>
          </a:bodyPr>
          <a:lstStyle/>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sr-Latn-CS" sz="1800" b="1" dirty="0" smtClean="0">
              <a:solidFill>
                <a:srgbClr val="002060"/>
              </a:solidFill>
              <a:ea typeface="Times New Roman" panose="02020603050405020304" pitchFamily="18" charset="0"/>
              <a:cs typeface="Times New Roman" panose="02020603050405020304" pitchFamily="18" charset="0"/>
            </a:endParaRPr>
          </a:p>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200" b="1" dirty="0" smtClean="0">
                <a:solidFill>
                  <a:srgbClr val="002060"/>
                </a:solidFill>
                <a:ea typeface="Times New Roman" panose="02020603050405020304" pitchFamily="18" charset="0"/>
                <a:cs typeface="Times New Roman" panose="02020603050405020304" pitchFamily="18" charset="0"/>
              </a:rPr>
              <a:t>Deep and long-lasting crisis in media sector requires serious reform and amendment of set of media laws. It is necessary to open space for broad dialogue and public discussion of interested public with the aim of adoption of best proposals and decisions</a:t>
            </a:r>
            <a:r>
              <a:rPr lang="sr-Latn-CS" sz="2200" b="1" dirty="0" smtClean="0">
                <a:solidFill>
                  <a:srgbClr val="002060"/>
                </a:solidFill>
                <a:ea typeface="Times New Roman" panose="02020603050405020304" pitchFamily="18" charset="0"/>
                <a:cs typeface="Times New Roman" panose="02020603050405020304" pitchFamily="18" charset="0"/>
              </a:rPr>
              <a:t>.</a:t>
            </a:r>
            <a:endParaRPr lang="sr-Latn-CS" sz="2200" b="1" dirty="0">
              <a:solidFill>
                <a:srgbClr val="002060"/>
              </a:solidFill>
              <a:ea typeface="Times New Roman" panose="02020603050405020304" pitchFamily="18" charset="0"/>
              <a:cs typeface="Times New Roman" panose="02020603050405020304" pitchFamily="18" charset="0"/>
            </a:endParaRPr>
          </a:p>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200" b="1" dirty="0" smtClean="0">
                <a:solidFill>
                  <a:srgbClr val="002060"/>
                </a:solidFill>
                <a:ea typeface="Times New Roman" panose="02020603050405020304" pitchFamily="18" charset="0"/>
                <a:cs typeface="Times New Roman" panose="02020603050405020304" pitchFamily="18" charset="0"/>
              </a:rPr>
              <a:t>Amendments of Laws on media require legal regulation and they have to ensure transparent financing of media from public funds</a:t>
            </a:r>
            <a:r>
              <a:rPr lang="sr-Latn-CS" sz="2200" b="1" dirty="0" smtClean="0">
                <a:solidFill>
                  <a:srgbClr val="002060"/>
                </a:solidFill>
                <a:ea typeface="Times New Roman" panose="02020603050405020304" pitchFamily="18" charset="0"/>
                <a:cs typeface="Times New Roman" panose="02020603050405020304" pitchFamily="18" charset="0"/>
              </a:rPr>
              <a:t>, </a:t>
            </a:r>
            <a:r>
              <a:rPr lang="en-US" sz="2200" b="1" dirty="0" smtClean="0">
                <a:solidFill>
                  <a:srgbClr val="002060"/>
                </a:solidFill>
                <a:ea typeface="Times New Roman" panose="02020603050405020304" pitchFamily="18" charset="0"/>
                <a:cs typeface="Times New Roman" panose="02020603050405020304" pitchFamily="18" charset="0"/>
              </a:rPr>
              <a:t>both of state institutions, and local self-governments and every organization which is financed partially or completely based on the budget.</a:t>
            </a:r>
            <a:endParaRPr lang="sr-Latn-CS" sz="2200" b="1" dirty="0">
              <a:solidFill>
                <a:srgbClr val="002060"/>
              </a:solidFill>
              <a:ea typeface="Times New Roman" panose="02020603050405020304" pitchFamily="18" charset="0"/>
              <a:cs typeface="Times New Roman" panose="02020603050405020304" pitchFamily="18" charset="0"/>
            </a:endParaRPr>
          </a:p>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200" b="1" dirty="0" smtClean="0">
                <a:solidFill>
                  <a:srgbClr val="002060"/>
                </a:solidFill>
                <a:ea typeface="Times New Roman" panose="02020603050405020304" pitchFamily="18" charset="0"/>
                <a:cs typeface="Times New Roman" panose="02020603050405020304" pitchFamily="18" charset="0"/>
              </a:rPr>
              <a:t>Clear control mechanisms of state financing and allocation of state aid must be established</a:t>
            </a:r>
            <a:r>
              <a:rPr lang="sr-Latn-CS" sz="2200" b="1" dirty="0" smtClean="0">
                <a:solidFill>
                  <a:srgbClr val="002060"/>
                </a:solidFill>
                <a:ea typeface="Times New Roman" panose="02020603050405020304" pitchFamily="18" charset="0"/>
                <a:cs typeface="Times New Roman" panose="02020603050405020304" pitchFamily="18" charset="0"/>
              </a:rPr>
              <a:t>, </a:t>
            </a:r>
            <a:r>
              <a:rPr lang="en-US" sz="2200" b="1" dirty="0" smtClean="0">
                <a:solidFill>
                  <a:srgbClr val="002060"/>
                </a:solidFill>
                <a:ea typeface="Times New Roman" panose="02020603050405020304" pitchFamily="18" charset="0"/>
                <a:cs typeface="Times New Roman" panose="02020603050405020304" pitchFamily="18" charset="0"/>
              </a:rPr>
              <a:t>for the sake of full implementation of principles of transparency and openness of public sector bodies</a:t>
            </a:r>
            <a:r>
              <a:rPr lang="sr-Latn-CS" sz="2200" b="1" dirty="0" smtClean="0">
                <a:solidFill>
                  <a:srgbClr val="002060"/>
                </a:solidFill>
                <a:ea typeface="Times New Roman" panose="02020603050405020304" pitchFamily="18" charset="0"/>
                <a:cs typeface="Times New Roman" panose="02020603050405020304" pitchFamily="18" charset="0"/>
              </a:rPr>
              <a:t>.</a:t>
            </a:r>
            <a:endParaRPr lang="sr-Latn-CS" sz="2200" b="1" dirty="0">
              <a:solidFill>
                <a:srgbClr val="002060"/>
              </a:solidFill>
              <a:ea typeface="Times New Roman" panose="02020603050405020304" pitchFamily="18" charset="0"/>
              <a:cs typeface="Times New Roman" panose="02020603050405020304" pitchFamily="18" charset="0"/>
            </a:endParaRPr>
          </a:p>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sr-Latn-CS" sz="2200" b="1" dirty="0">
              <a:solidFill>
                <a:srgbClr val="002060"/>
              </a:solidFill>
              <a:ea typeface="Times New Roman" panose="02020603050405020304" pitchFamily="18" charset="0"/>
              <a:cs typeface="Times New Roman" panose="02020603050405020304" pitchFamily="18" charset="0"/>
            </a:endParaRPr>
          </a:p>
          <a:p>
            <a:pPr marL="0" indent="0" algn="just">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sr-Latn-CS" sz="1800" b="1" dirty="0" smtClean="0">
              <a:solidFill>
                <a:srgbClr val="002060"/>
              </a:solidFill>
              <a:ea typeface="Calibri" panose="020F0502020204030204" pitchFamily="34" charset="0"/>
              <a:cs typeface="Times New Roman" panose="02020603050405020304" pitchFamily="18" charset="0"/>
            </a:endParaRPr>
          </a:p>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sr-Latn-CS" sz="2000" b="1" dirty="0">
              <a:solidFill>
                <a:srgbClr val="002060"/>
              </a:solidFill>
              <a:ea typeface="Calibri" panose="020F0502020204030204" pitchFamily="34" charset="0"/>
              <a:cs typeface="Times New Roman" panose="02020603050405020304" pitchFamily="18" charset="0"/>
            </a:endParaRPr>
          </a:p>
          <a:p>
            <a:pPr marL="0" indent="0" algn="just">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sr-Latn-CS" sz="1800" b="1" dirty="0">
              <a:solidFill>
                <a:srgbClr val="002060"/>
              </a:solidFill>
              <a:ea typeface="Calibri" panose="020F0502020204030204" pitchFamily="34" charset="0"/>
              <a:cs typeface="Times New Roman" panose="02020603050405020304" pitchFamily="18" charset="0"/>
            </a:endParaRPr>
          </a:p>
          <a:p>
            <a:pPr>
              <a:buFont typeface="Wingdings" panose="05000000000000000000" pitchFamily="2" charset="2"/>
              <a:buChar char="v"/>
            </a:pPr>
            <a:endParaRPr lang="sr-Latn-CS" sz="1800" dirty="0"/>
          </a:p>
        </p:txBody>
      </p:sp>
    </p:spTree>
    <p:extLst>
      <p:ext uri="{BB962C8B-B14F-4D97-AF65-F5344CB8AC3E}">
        <p14:creationId xmlns:p14="http://schemas.microsoft.com/office/powerpoint/2010/main" val="150370433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3" name="Rectangle 2"/>
          <p:cNvSpPr/>
          <p:nvPr/>
        </p:nvSpPr>
        <p:spPr>
          <a:xfrm>
            <a:off x="215152" y="1361337"/>
            <a:ext cx="11389659" cy="584775"/>
          </a:xfrm>
          <a:prstGeom prst="rect">
            <a:avLst/>
          </a:prstGeom>
        </p:spPr>
        <p:txBody>
          <a:bodyPr wrap="square">
            <a:spAutoFit/>
          </a:bodyPr>
          <a:lstStyle/>
          <a:p>
            <a:pPr lvl="0" algn="ctr"/>
            <a:r>
              <a:rPr lang="sr-Latn-CS" altLang="x-none" sz="3200" b="1" dirty="0" smtClean="0">
                <a:solidFill>
                  <a:srgbClr val="002060"/>
                </a:solidFill>
                <a:latin typeface="Sanserif" charset="0"/>
                <a:ea typeface="MS PGothic" panose="020B0600070205080204" pitchFamily="34" charset="-128"/>
              </a:rPr>
              <a:t>Preporuke</a:t>
            </a:r>
            <a:endParaRPr lang="sr-Latn-CS" altLang="x-none" sz="3200" b="1" dirty="0">
              <a:solidFill>
                <a:srgbClr val="002060"/>
              </a:solidFill>
              <a:latin typeface="Sanserif" charset="0"/>
              <a:ea typeface="MS PGothic" panose="020B0600070205080204" pitchFamily="34" charset="-128"/>
            </a:endParaRPr>
          </a:p>
        </p:txBody>
      </p:sp>
      <p:sp>
        <p:nvSpPr>
          <p:cNvPr id="2" name="Content Placeholder 1"/>
          <p:cNvSpPr>
            <a:spLocks noGrp="1"/>
          </p:cNvSpPr>
          <p:nvPr>
            <p:ph idx="1"/>
          </p:nvPr>
        </p:nvSpPr>
        <p:spPr>
          <a:xfrm>
            <a:off x="0" y="1884556"/>
            <a:ext cx="12192000" cy="4973443"/>
          </a:xfrm>
        </p:spPr>
        <p:txBody>
          <a:bodyPr>
            <a:normAutofit/>
          </a:bodyPr>
          <a:lstStyle/>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sr-Latn-CS" sz="1800" b="1" dirty="0" smtClean="0">
              <a:solidFill>
                <a:srgbClr val="002060"/>
              </a:solidFill>
              <a:ea typeface="Times New Roman" panose="02020603050405020304" pitchFamily="18" charset="0"/>
              <a:cs typeface="Times New Roman" panose="02020603050405020304" pitchFamily="18" charset="0"/>
            </a:endParaRPr>
          </a:p>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200" b="1" dirty="0" smtClean="0">
                <a:solidFill>
                  <a:srgbClr val="002060"/>
                </a:solidFill>
                <a:ea typeface="Times New Roman" panose="02020603050405020304" pitchFamily="18" charset="0"/>
                <a:cs typeface="Times New Roman" panose="02020603050405020304" pitchFamily="18" charset="0"/>
              </a:rPr>
              <a:t>Financing based on tax payers’ money, for local public broadcasters, must be subjected to strict rules of transparency, openness and tangible criteria of spending of tax payers money. Financial reports of local public broadcasters must be publically available and published on the official websites of local self-governments or local public broadcasters as users of those funds</a:t>
            </a:r>
            <a:r>
              <a:rPr lang="sr-Latn-CS" sz="2200" b="1" dirty="0" smtClean="0">
                <a:solidFill>
                  <a:srgbClr val="002060"/>
                </a:solidFill>
                <a:ea typeface="Times New Roman" panose="02020603050405020304" pitchFamily="18" charset="0"/>
                <a:cs typeface="Times New Roman" panose="02020603050405020304" pitchFamily="18" charset="0"/>
              </a:rPr>
              <a:t>. </a:t>
            </a:r>
            <a:endParaRPr lang="sr-Latn-CS" sz="2200" b="1" dirty="0">
              <a:solidFill>
                <a:srgbClr val="002060"/>
              </a:solidFill>
              <a:ea typeface="Times New Roman" panose="02020603050405020304" pitchFamily="18" charset="0"/>
              <a:cs typeface="Times New Roman" panose="02020603050405020304" pitchFamily="18" charset="0"/>
            </a:endParaRPr>
          </a:p>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200" b="1" dirty="0" smtClean="0">
                <a:solidFill>
                  <a:srgbClr val="002060"/>
                </a:solidFill>
                <a:ea typeface="Times New Roman" panose="02020603050405020304" pitchFamily="18" charset="0"/>
                <a:cs typeface="Times New Roman" panose="02020603050405020304" pitchFamily="18" charset="0"/>
              </a:rPr>
              <a:t>Area related to potential manipulation of political structures, state institutions and bodies on media market requires normative regulation, specifically through the amendment acting on Law on media.</a:t>
            </a:r>
            <a:endParaRPr lang="sr-Latn-CS" sz="2200" b="1" dirty="0">
              <a:solidFill>
                <a:srgbClr val="002060"/>
              </a:solidFill>
              <a:ea typeface="Times New Roman" panose="02020603050405020304" pitchFamily="18" charset="0"/>
              <a:cs typeface="Times New Roman" panose="02020603050405020304" pitchFamily="18" charset="0"/>
            </a:endParaRPr>
          </a:p>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sr-Latn-CS" sz="2200" b="1" dirty="0">
              <a:solidFill>
                <a:srgbClr val="002060"/>
              </a:solidFill>
              <a:ea typeface="Times New Roman" panose="02020603050405020304" pitchFamily="18" charset="0"/>
              <a:cs typeface="Times New Roman" panose="02020603050405020304" pitchFamily="18" charset="0"/>
            </a:endParaRPr>
          </a:p>
          <a:p>
            <a:pPr marL="0" indent="0" algn="just">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sr-Latn-CS" sz="1800" b="1" dirty="0" smtClean="0">
              <a:solidFill>
                <a:srgbClr val="002060"/>
              </a:solidFill>
              <a:ea typeface="Calibri" panose="020F0502020204030204" pitchFamily="34" charset="0"/>
              <a:cs typeface="Times New Roman" panose="02020603050405020304" pitchFamily="18" charset="0"/>
            </a:endParaRPr>
          </a:p>
          <a:p>
            <a:pPr algn="just">
              <a:lnSpc>
                <a:spcPct val="107000"/>
              </a:lnSpc>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sr-Latn-CS" sz="2000" b="1" dirty="0">
              <a:solidFill>
                <a:srgbClr val="002060"/>
              </a:solidFill>
              <a:ea typeface="Calibri" panose="020F0502020204030204" pitchFamily="34" charset="0"/>
              <a:cs typeface="Times New Roman" panose="02020603050405020304" pitchFamily="18" charset="0"/>
            </a:endParaRPr>
          </a:p>
          <a:p>
            <a:pPr marL="0" indent="0" algn="just">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sr-Latn-CS" sz="1800" b="1" dirty="0">
              <a:solidFill>
                <a:srgbClr val="002060"/>
              </a:solidFill>
              <a:ea typeface="Calibri" panose="020F0502020204030204" pitchFamily="34" charset="0"/>
              <a:cs typeface="Times New Roman" panose="02020603050405020304" pitchFamily="18" charset="0"/>
            </a:endParaRPr>
          </a:p>
          <a:p>
            <a:pPr>
              <a:buFont typeface="Wingdings" panose="05000000000000000000" pitchFamily="2" charset="2"/>
              <a:buChar char="v"/>
            </a:pPr>
            <a:endParaRPr lang="sr-Latn-CS" sz="1800" dirty="0"/>
          </a:p>
        </p:txBody>
      </p:sp>
    </p:spTree>
    <p:extLst>
      <p:ext uri="{BB962C8B-B14F-4D97-AF65-F5344CB8AC3E}">
        <p14:creationId xmlns:p14="http://schemas.microsoft.com/office/powerpoint/2010/main" val="2555363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63456"/>
            <a:ext cx="12075458" cy="5194544"/>
          </a:xfrm>
        </p:spPr>
        <p:txBody>
          <a:bodyPr/>
          <a:lstStyle/>
          <a:p>
            <a:pPr marL="0" indent="0">
              <a:buNone/>
            </a:pPr>
            <a:endParaRPr lang="pl-PL" altLang="x-none" sz="3200" b="1" dirty="0" smtClean="0">
              <a:solidFill>
                <a:srgbClr val="002060"/>
              </a:solidFill>
              <a:effectLst>
                <a:outerShdw blurRad="38100" dist="38100" dir="2700000" algn="tl">
                  <a:srgbClr val="C0C0C0"/>
                </a:outerShdw>
              </a:effectLst>
              <a:latin typeface="Sanserif" charset="0"/>
              <a:ea typeface="MS PGothic" panose="020B0600070205080204" pitchFamily="34" charset="-128"/>
              <a:cs typeface="Times New Roman" pitchFamily="18" charset="0"/>
            </a:endParaRPr>
          </a:p>
          <a:p>
            <a:pPr marL="0" indent="0" algn="ctr">
              <a:buNone/>
            </a:pPr>
            <a:endParaRPr lang="pl-PL" altLang="x-none" sz="3600" b="1" dirty="0" smtClean="0">
              <a:solidFill>
                <a:srgbClr val="002060"/>
              </a:solidFill>
              <a:effectLst>
                <a:outerShdw blurRad="38100" dist="38100" dir="2700000" algn="tl">
                  <a:srgbClr val="C0C0C0"/>
                </a:outerShdw>
              </a:effectLst>
              <a:latin typeface="Times New Roman" panose="02020603050405020304" pitchFamily="18" charset="0"/>
              <a:ea typeface="Adobe Gothic Std B" panose="020B0800000000000000" pitchFamily="34" charset="-128"/>
              <a:cs typeface="Times New Roman" panose="02020603050405020304" pitchFamily="18" charset="0"/>
            </a:endParaRPr>
          </a:p>
          <a:p>
            <a:pPr marL="0" indent="0" algn="ctr">
              <a:buNone/>
            </a:pPr>
            <a:endParaRPr lang="pl-PL" b="1" dirty="0">
              <a:solidFill>
                <a:srgbClr val="002060"/>
              </a:solidFill>
              <a:effectLst>
                <a:outerShdw blurRad="38100" dist="38100" dir="2700000" algn="tl">
                  <a:srgbClr val="C0C0C0"/>
                </a:outerShdw>
              </a:effectLst>
              <a:latin typeface="Times New Roman" panose="02020603050405020304" pitchFamily="18" charset="0"/>
              <a:ea typeface="Adobe Gothic Std B" panose="020B0800000000000000" pitchFamily="34" charset="-128"/>
              <a:cs typeface="Times New Roman" panose="02020603050405020304" pitchFamily="18" charset="0"/>
            </a:endParaRPr>
          </a:p>
        </p:txBody>
      </p:sp>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graphicFrame>
        <p:nvGraphicFramePr>
          <p:cNvPr id="4" name="Grafikon 9"/>
          <p:cNvGraphicFramePr/>
          <p:nvPr>
            <p:extLst>
              <p:ext uri="{D42A27DB-BD31-4B8C-83A1-F6EECF244321}">
                <p14:modId xmlns:p14="http://schemas.microsoft.com/office/powerpoint/2010/main" val="3184797773"/>
              </p:ext>
            </p:extLst>
          </p:nvPr>
        </p:nvGraphicFramePr>
        <p:xfrm>
          <a:off x="-165848" y="2111188"/>
          <a:ext cx="11940989" cy="4746812"/>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0" y="1250326"/>
            <a:ext cx="12192000" cy="587853"/>
          </a:xfrm>
          <a:prstGeom prst="rect">
            <a:avLst/>
          </a:prstGeom>
        </p:spPr>
        <p:txBody>
          <a:bodyPr wrap="square">
            <a:spAutoFit/>
          </a:bodyPr>
          <a:lstStyle/>
          <a:p>
            <a:pPr lvl="0" algn="ctr" fontAlgn="base">
              <a:lnSpc>
                <a:spcPct val="115000"/>
              </a:lnSpc>
              <a:spcBef>
                <a:spcPct val="0"/>
              </a:spcBef>
              <a:spcAft>
                <a:spcPts val="1000"/>
              </a:spcAft>
            </a:pPr>
            <a:r>
              <a:rPr lang="en-US" altLang="x-none" sz="2800" b="1" dirty="0" smtClean="0">
                <a:solidFill>
                  <a:srgbClr val="002060"/>
                </a:solidFill>
                <a:ea typeface="MS Mincho" pitchFamily="49" charset="-128"/>
              </a:rPr>
              <a:t>General findings per structure of public sector bodies</a:t>
            </a:r>
            <a:endParaRPr lang="sr-Latn-CS" altLang="x-none" sz="2800" b="1" dirty="0">
              <a:solidFill>
                <a:srgbClr val="002060"/>
              </a:solidFill>
              <a:ea typeface="MS Mincho" pitchFamily="49" charset="-128"/>
            </a:endParaRPr>
          </a:p>
        </p:txBody>
      </p:sp>
    </p:spTree>
    <p:extLst>
      <p:ext uri="{BB962C8B-B14F-4D97-AF65-F5344CB8AC3E}">
        <p14:creationId xmlns:p14="http://schemas.microsoft.com/office/powerpoint/2010/main" val="37959121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153" y="1361337"/>
            <a:ext cx="11138647" cy="5039463"/>
          </a:xfrm>
        </p:spPr>
        <p:txBody>
          <a:bodyPr/>
          <a:lstStyle/>
          <a:p>
            <a:pPr marL="0" lvl="0" indent="0" algn="ctr" fontAlgn="base">
              <a:lnSpc>
                <a:spcPct val="115000"/>
              </a:lnSpc>
              <a:spcBef>
                <a:spcPct val="0"/>
              </a:spcBef>
              <a:spcAft>
                <a:spcPts val="1000"/>
              </a:spcAft>
              <a:buNone/>
            </a:pPr>
            <a:r>
              <a:rPr lang="en-US" altLang="x-none" b="1" dirty="0" smtClean="0">
                <a:solidFill>
                  <a:srgbClr val="002060"/>
                </a:solidFill>
                <a:ea typeface="MS Mincho" pitchFamily="49" charset="-128"/>
              </a:rPr>
              <a:t>General findings per structure of service providers</a:t>
            </a:r>
            <a:endParaRPr lang="sr-Latn-CS" altLang="x-none" b="1" dirty="0">
              <a:solidFill>
                <a:srgbClr val="002060"/>
              </a:solidFill>
              <a:ea typeface="MS Mincho" pitchFamily="49" charset="-128"/>
            </a:endParaRPr>
          </a:p>
        </p:txBody>
      </p:sp>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graphicFrame>
        <p:nvGraphicFramePr>
          <p:cNvPr id="4" name="Grafikon 4"/>
          <p:cNvGraphicFramePr/>
          <p:nvPr>
            <p:extLst>
              <p:ext uri="{D42A27DB-BD31-4B8C-83A1-F6EECF244321}">
                <p14:modId xmlns:p14="http://schemas.microsoft.com/office/powerpoint/2010/main" val="3779107469"/>
              </p:ext>
            </p:extLst>
          </p:nvPr>
        </p:nvGraphicFramePr>
        <p:xfrm>
          <a:off x="0" y="1869141"/>
          <a:ext cx="12075459" cy="52949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30594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494" y="1721224"/>
            <a:ext cx="11098306" cy="4679576"/>
          </a:xfrm>
        </p:spPr>
        <p:txBody>
          <a:bodyPr/>
          <a:lstStyle/>
          <a:p>
            <a:pPr marL="0" indent="0">
              <a:buNone/>
            </a:pPr>
            <a:endParaRPr lang="pl-PL" altLang="x-none" sz="3200" b="1" dirty="0" smtClean="0">
              <a:solidFill>
                <a:srgbClr val="002060"/>
              </a:solidFill>
              <a:effectLst>
                <a:outerShdw blurRad="38100" dist="38100" dir="2700000" algn="tl">
                  <a:srgbClr val="C0C0C0"/>
                </a:outerShdw>
              </a:effectLst>
              <a:latin typeface="Sanserif" charset="0"/>
              <a:ea typeface="MS PGothic" panose="020B0600070205080204" pitchFamily="34" charset="-128"/>
              <a:cs typeface="Times New Roman" pitchFamily="18" charset="0"/>
            </a:endParaRPr>
          </a:p>
          <a:p>
            <a:pPr marL="0" indent="0" algn="ctr">
              <a:buNone/>
            </a:pPr>
            <a:endParaRPr lang="pl-PL" altLang="x-none" sz="3600" b="1" dirty="0" smtClean="0">
              <a:solidFill>
                <a:srgbClr val="002060"/>
              </a:solidFill>
              <a:effectLst>
                <a:outerShdw blurRad="38100" dist="38100" dir="2700000" algn="tl">
                  <a:srgbClr val="C0C0C0"/>
                </a:outerShdw>
              </a:effectLst>
              <a:latin typeface="Times New Roman" panose="02020603050405020304" pitchFamily="18" charset="0"/>
              <a:ea typeface="Adobe Gothic Std B" panose="020B0800000000000000" pitchFamily="34" charset="-128"/>
              <a:cs typeface="Times New Roman" panose="02020603050405020304" pitchFamily="18" charset="0"/>
            </a:endParaRPr>
          </a:p>
          <a:p>
            <a:pPr marL="0" indent="0" algn="ctr">
              <a:buNone/>
            </a:pPr>
            <a:endParaRPr lang="pl-PL" b="1" dirty="0">
              <a:solidFill>
                <a:srgbClr val="002060"/>
              </a:solidFill>
              <a:effectLst>
                <a:outerShdw blurRad="38100" dist="38100" dir="2700000" algn="tl">
                  <a:srgbClr val="C0C0C0"/>
                </a:outerShdw>
              </a:effectLst>
              <a:latin typeface="Times New Roman" panose="02020603050405020304" pitchFamily="18" charset="0"/>
              <a:ea typeface="Adobe Gothic Std B" panose="020B0800000000000000" pitchFamily="34" charset="-128"/>
              <a:cs typeface="Times New Roman" panose="02020603050405020304" pitchFamily="18" charset="0"/>
            </a:endParaRPr>
          </a:p>
        </p:txBody>
      </p:sp>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graphicFrame>
        <p:nvGraphicFramePr>
          <p:cNvPr id="5" name="Grafikon 8"/>
          <p:cNvGraphicFramePr/>
          <p:nvPr>
            <p:extLst>
              <p:ext uri="{D42A27DB-BD31-4B8C-83A1-F6EECF244321}">
                <p14:modId xmlns:p14="http://schemas.microsoft.com/office/powerpoint/2010/main" val="2449744265"/>
              </p:ext>
            </p:extLst>
          </p:nvPr>
        </p:nvGraphicFramePr>
        <p:xfrm>
          <a:off x="94129" y="1361337"/>
          <a:ext cx="12097871" cy="5496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02850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494" y="1721224"/>
            <a:ext cx="11098306" cy="4679576"/>
          </a:xfrm>
        </p:spPr>
        <p:txBody>
          <a:bodyPr/>
          <a:lstStyle/>
          <a:p>
            <a:pPr marL="0" indent="0">
              <a:buNone/>
            </a:pPr>
            <a:endParaRPr lang="pl-PL" altLang="x-none" sz="3200" b="1" dirty="0" smtClean="0">
              <a:solidFill>
                <a:srgbClr val="002060"/>
              </a:solidFill>
              <a:effectLst>
                <a:outerShdw blurRad="38100" dist="38100" dir="2700000" algn="tl">
                  <a:srgbClr val="C0C0C0"/>
                </a:outerShdw>
              </a:effectLst>
              <a:latin typeface="Sanserif" charset="0"/>
              <a:ea typeface="MS PGothic" panose="020B0600070205080204" pitchFamily="34" charset="-128"/>
              <a:cs typeface="Times New Roman" pitchFamily="18" charset="0"/>
            </a:endParaRPr>
          </a:p>
          <a:p>
            <a:pPr marL="0" indent="0" algn="ctr">
              <a:buNone/>
            </a:pPr>
            <a:endParaRPr lang="pl-PL" altLang="x-none" sz="3600" b="1" dirty="0" smtClean="0">
              <a:solidFill>
                <a:srgbClr val="002060"/>
              </a:solidFill>
              <a:effectLst>
                <a:outerShdw blurRad="38100" dist="38100" dir="2700000" algn="tl">
                  <a:srgbClr val="C0C0C0"/>
                </a:outerShdw>
              </a:effectLst>
              <a:latin typeface="Times New Roman" panose="02020603050405020304" pitchFamily="18" charset="0"/>
              <a:ea typeface="Adobe Gothic Std B" panose="020B0800000000000000" pitchFamily="34" charset="-128"/>
              <a:cs typeface="Times New Roman" panose="02020603050405020304" pitchFamily="18" charset="0"/>
            </a:endParaRPr>
          </a:p>
          <a:p>
            <a:pPr marL="0" indent="0" algn="ctr">
              <a:buNone/>
            </a:pPr>
            <a:endParaRPr lang="pl-PL" b="1" dirty="0">
              <a:solidFill>
                <a:srgbClr val="002060"/>
              </a:solidFill>
              <a:effectLst>
                <a:outerShdw blurRad="38100" dist="38100" dir="2700000" algn="tl">
                  <a:srgbClr val="C0C0C0"/>
                </a:outerShdw>
              </a:effectLst>
              <a:latin typeface="Times New Roman" panose="02020603050405020304" pitchFamily="18" charset="0"/>
              <a:ea typeface="Adobe Gothic Std B" panose="020B0800000000000000" pitchFamily="34" charset="-128"/>
              <a:cs typeface="Times New Roman" panose="02020603050405020304" pitchFamily="18" charset="0"/>
            </a:endParaRPr>
          </a:p>
        </p:txBody>
      </p:sp>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graphicFrame>
        <p:nvGraphicFramePr>
          <p:cNvPr id="8" name="Grafikon 33"/>
          <p:cNvGraphicFramePr/>
          <p:nvPr>
            <p:extLst>
              <p:ext uri="{D42A27DB-BD31-4B8C-83A1-F6EECF244321}">
                <p14:modId xmlns:p14="http://schemas.microsoft.com/office/powerpoint/2010/main" val="3767229918"/>
              </p:ext>
            </p:extLst>
          </p:nvPr>
        </p:nvGraphicFramePr>
        <p:xfrm>
          <a:off x="147918" y="1922929"/>
          <a:ext cx="11645153" cy="483775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4699152" y="1281320"/>
            <a:ext cx="2542684" cy="461665"/>
          </a:xfrm>
          <a:prstGeom prst="rect">
            <a:avLst/>
          </a:prstGeom>
        </p:spPr>
        <p:txBody>
          <a:bodyPr wrap="square">
            <a:spAutoFit/>
          </a:bodyPr>
          <a:lstStyle/>
          <a:p>
            <a:r>
              <a:rPr lang="sr-Latn-CS" altLang="x-none" sz="2400" b="1" dirty="0">
                <a:solidFill>
                  <a:srgbClr val="002060"/>
                </a:solidFill>
                <a:latin typeface="Sanserif" charset="0"/>
                <a:ea typeface="MS PGothic" panose="020B0600070205080204" pitchFamily="34" charset="-128"/>
              </a:rPr>
              <a:t>Štampani mediji</a:t>
            </a:r>
            <a:endParaRPr lang="sr-Latn-CS" dirty="0">
              <a:solidFill>
                <a:srgbClr val="002060"/>
              </a:solidFill>
            </a:endParaRPr>
          </a:p>
        </p:txBody>
      </p:sp>
    </p:spTree>
    <p:extLst>
      <p:ext uri="{BB962C8B-B14F-4D97-AF65-F5344CB8AC3E}">
        <p14:creationId xmlns:p14="http://schemas.microsoft.com/office/powerpoint/2010/main" val="35339651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494" y="1721224"/>
            <a:ext cx="11098306" cy="4679576"/>
          </a:xfrm>
        </p:spPr>
        <p:txBody>
          <a:bodyPr/>
          <a:lstStyle/>
          <a:p>
            <a:pPr marL="0" indent="0">
              <a:buNone/>
            </a:pPr>
            <a:endParaRPr lang="pl-PL" altLang="x-none" sz="3200" b="1" dirty="0" smtClean="0">
              <a:solidFill>
                <a:srgbClr val="002060"/>
              </a:solidFill>
              <a:effectLst>
                <a:outerShdw blurRad="38100" dist="38100" dir="2700000" algn="tl">
                  <a:srgbClr val="C0C0C0"/>
                </a:outerShdw>
              </a:effectLst>
              <a:latin typeface="Sanserif" charset="0"/>
              <a:ea typeface="MS PGothic" panose="020B0600070205080204" pitchFamily="34" charset="-128"/>
              <a:cs typeface="Times New Roman" pitchFamily="18" charset="0"/>
            </a:endParaRPr>
          </a:p>
          <a:p>
            <a:pPr marL="0" indent="0" algn="ctr">
              <a:buNone/>
            </a:pPr>
            <a:endParaRPr lang="pl-PL" altLang="x-none" sz="3600" b="1" dirty="0" smtClean="0">
              <a:solidFill>
                <a:srgbClr val="002060"/>
              </a:solidFill>
              <a:effectLst>
                <a:outerShdw blurRad="38100" dist="38100" dir="2700000" algn="tl">
                  <a:srgbClr val="C0C0C0"/>
                </a:outerShdw>
              </a:effectLst>
              <a:latin typeface="Times New Roman" panose="02020603050405020304" pitchFamily="18" charset="0"/>
              <a:ea typeface="Adobe Gothic Std B" panose="020B0800000000000000" pitchFamily="34" charset="-128"/>
              <a:cs typeface="Times New Roman" panose="02020603050405020304" pitchFamily="18" charset="0"/>
            </a:endParaRPr>
          </a:p>
          <a:p>
            <a:pPr marL="0" indent="0" algn="ctr">
              <a:buNone/>
            </a:pPr>
            <a:endParaRPr lang="pl-PL" b="1" dirty="0">
              <a:solidFill>
                <a:srgbClr val="002060"/>
              </a:solidFill>
              <a:effectLst>
                <a:outerShdw blurRad="38100" dist="38100" dir="2700000" algn="tl">
                  <a:srgbClr val="C0C0C0"/>
                </a:outerShdw>
              </a:effectLst>
              <a:latin typeface="Times New Roman" panose="02020603050405020304" pitchFamily="18" charset="0"/>
              <a:ea typeface="Adobe Gothic Std B" panose="020B0800000000000000" pitchFamily="34" charset="-128"/>
              <a:cs typeface="Times New Roman" panose="02020603050405020304" pitchFamily="18" charset="0"/>
            </a:endParaRPr>
          </a:p>
        </p:txBody>
      </p:sp>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2" name="Rectangle 1"/>
          <p:cNvSpPr/>
          <p:nvPr/>
        </p:nvSpPr>
        <p:spPr>
          <a:xfrm>
            <a:off x="4699152" y="1281320"/>
            <a:ext cx="2542684" cy="461665"/>
          </a:xfrm>
          <a:prstGeom prst="rect">
            <a:avLst/>
          </a:prstGeom>
        </p:spPr>
        <p:txBody>
          <a:bodyPr wrap="square">
            <a:spAutoFit/>
          </a:bodyPr>
          <a:lstStyle/>
          <a:p>
            <a:r>
              <a:rPr lang="en-US" altLang="x-none" sz="2400" b="1" dirty="0" smtClean="0">
                <a:solidFill>
                  <a:srgbClr val="002060"/>
                </a:solidFill>
                <a:latin typeface="Sanserif" charset="0"/>
                <a:ea typeface="MS PGothic" panose="020B0600070205080204" pitchFamily="34" charset="-128"/>
              </a:rPr>
              <a:t>Print media</a:t>
            </a:r>
            <a:endParaRPr lang="sr-Latn-CS" dirty="0">
              <a:solidFill>
                <a:srgbClr val="002060"/>
              </a:solidFill>
            </a:endParaRPr>
          </a:p>
        </p:txBody>
      </p:sp>
      <p:graphicFrame>
        <p:nvGraphicFramePr>
          <p:cNvPr id="6" name="Grafikon 34"/>
          <p:cNvGraphicFramePr/>
          <p:nvPr>
            <p:extLst>
              <p:ext uri="{D42A27DB-BD31-4B8C-83A1-F6EECF244321}">
                <p14:modId xmlns:p14="http://schemas.microsoft.com/office/powerpoint/2010/main" val="1325191677"/>
              </p:ext>
            </p:extLst>
          </p:nvPr>
        </p:nvGraphicFramePr>
        <p:xfrm>
          <a:off x="2108106" y="1897033"/>
          <a:ext cx="8809504" cy="4369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73176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64"/>
            <a:ext cx="12192001" cy="1350873"/>
          </a:xfrm>
          <a:prstGeom prst="rect">
            <a:avLst/>
          </a:prstGeom>
        </p:spPr>
      </p:pic>
      <p:sp>
        <p:nvSpPr>
          <p:cNvPr id="2" name="Rectangle 1"/>
          <p:cNvSpPr/>
          <p:nvPr/>
        </p:nvSpPr>
        <p:spPr>
          <a:xfrm>
            <a:off x="4699152" y="1281320"/>
            <a:ext cx="2542684" cy="461665"/>
          </a:xfrm>
          <a:prstGeom prst="rect">
            <a:avLst/>
          </a:prstGeom>
        </p:spPr>
        <p:txBody>
          <a:bodyPr wrap="square">
            <a:spAutoFit/>
          </a:bodyPr>
          <a:lstStyle/>
          <a:p>
            <a:pPr algn="ctr"/>
            <a:r>
              <a:rPr lang="sr-Latn-CS" altLang="x-none" sz="2400" b="1" dirty="0" smtClean="0">
                <a:solidFill>
                  <a:srgbClr val="002060"/>
                </a:solidFill>
                <a:latin typeface="Sanserif" charset="0"/>
                <a:ea typeface="MS PGothic" panose="020B0600070205080204" pitchFamily="34" charset="-128"/>
              </a:rPr>
              <a:t>Televisions</a:t>
            </a:r>
            <a:endParaRPr lang="sr-Latn-CS" dirty="0">
              <a:solidFill>
                <a:srgbClr val="002060"/>
              </a:solidFill>
            </a:endParaRPr>
          </a:p>
        </p:txBody>
      </p:sp>
      <p:graphicFrame>
        <p:nvGraphicFramePr>
          <p:cNvPr id="9" name="Grafikon 35"/>
          <p:cNvGraphicFramePr>
            <a:graphicFrameLocks noGrp="1"/>
          </p:cNvGraphicFramePr>
          <p:nvPr>
            <p:ph idx="1"/>
            <p:extLst>
              <p:ext uri="{D42A27DB-BD31-4B8C-83A1-F6EECF244321}">
                <p14:modId xmlns:p14="http://schemas.microsoft.com/office/powerpoint/2010/main" val="1822131765"/>
              </p:ext>
            </p:extLst>
          </p:nvPr>
        </p:nvGraphicFramePr>
        <p:xfrm>
          <a:off x="188259" y="1949823"/>
          <a:ext cx="11165541" cy="46123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05741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346</TotalTime>
  <Words>1457</Words>
  <Application>Microsoft Macintosh PowerPoint</Application>
  <PresentationFormat>Custom</PresentationFormat>
  <Paragraphs>102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CGO</dc:creator>
  <cp:lastModifiedBy>Daliborka Uljarevic</cp:lastModifiedBy>
  <cp:revision>40</cp:revision>
  <dcterms:created xsi:type="dcterms:W3CDTF">2016-12-21T12:53:51Z</dcterms:created>
  <dcterms:modified xsi:type="dcterms:W3CDTF">2016-12-25T14:12:28Z</dcterms:modified>
</cp:coreProperties>
</file>