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0" r:id="rId5"/>
    <p:sldId id="259" r:id="rId6"/>
    <p:sldId id="262" r:id="rId7"/>
    <p:sldId id="268" r:id="rId8"/>
    <p:sldId id="263" r:id="rId9"/>
    <p:sldId id="260" r:id="rId10"/>
    <p:sldId id="266" r:id="rId11"/>
    <p:sldId id="265" r:id="rId12"/>
  </p:sldIdLst>
  <p:sldSz cx="9144000" cy="6858000" type="screen4x3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Amount of funds allocated for free textbooks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Sheet1!$A$2:$A$19</c:f>
              <c:strCache>
                <c:ptCount val="18"/>
                <c:pt idx="0">
                  <c:v>Žabljak</c:v>
                </c:pt>
                <c:pt idx="1">
                  <c:v>Šavnik</c:v>
                </c:pt>
                <c:pt idx="2">
                  <c:v>Ulcinj</c:v>
                </c:pt>
                <c:pt idx="3">
                  <c:v>Tivat</c:v>
                </c:pt>
                <c:pt idx="4">
                  <c:v>Podgorica</c:v>
                </c:pt>
                <c:pt idx="5">
                  <c:v>Plužine</c:v>
                </c:pt>
                <c:pt idx="6">
                  <c:v>Pljevlja</c:v>
                </c:pt>
                <c:pt idx="7">
                  <c:v>Petnjica</c:v>
                </c:pt>
                <c:pt idx="8">
                  <c:v>Nikšić</c:v>
                </c:pt>
                <c:pt idx="9">
                  <c:v>Mojkovac</c:v>
                </c:pt>
                <c:pt idx="10">
                  <c:v>Kotor</c:v>
                </c:pt>
                <c:pt idx="11">
                  <c:v>Kolašin</c:v>
                </c:pt>
                <c:pt idx="12">
                  <c:v>Herceg Novi</c:v>
                </c:pt>
                <c:pt idx="13">
                  <c:v>Danilovgrad</c:v>
                </c:pt>
                <c:pt idx="14">
                  <c:v>Cetinje</c:v>
                </c:pt>
                <c:pt idx="15">
                  <c:v>Berane</c:v>
                </c:pt>
                <c:pt idx="16">
                  <c:v>Bar</c:v>
                </c:pt>
                <c:pt idx="17">
                  <c:v>Andrijevica</c:v>
                </c:pt>
              </c:strCache>
            </c:strRef>
          </c:cat>
          <c:val>
            <c:numRef>
              <c:f>Sheet1!$B$2:$B$19</c:f>
              <c:numCache>
                <c:formatCode>General</c:formatCode>
                <c:ptCount val="18"/>
                <c:pt idx="0">
                  <c:v>1249.9000000000001</c:v>
                </c:pt>
                <c:pt idx="1">
                  <c:v>302</c:v>
                </c:pt>
                <c:pt idx="2">
                  <c:v>11474</c:v>
                </c:pt>
                <c:pt idx="3">
                  <c:v>8835.5</c:v>
                </c:pt>
                <c:pt idx="4">
                  <c:v>239694</c:v>
                </c:pt>
                <c:pt idx="5">
                  <c:v>25308.05</c:v>
                </c:pt>
                <c:pt idx="6">
                  <c:v>0</c:v>
                </c:pt>
                <c:pt idx="7">
                  <c:v>3562.8</c:v>
                </c:pt>
                <c:pt idx="8">
                  <c:v>33029.5</c:v>
                </c:pt>
                <c:pt idx="9">
                  <c:v>2025.7</c:v>
                </c:pt>
                <c:pt idx="10">
                  <c:v>12542.1</c:v>
                </c:pt>
                <c:pt idx="11">
                  <c:v>3448</c:v>
                </c:pt>
                <c:pt idx="12">
                  <c:v>33646</c:v>
                </c:pt>
                <c:pt idx="13">
                  <c:v>8447.6</c:v>
                </c:pt>
                <c:pt idx="14">
                  <c:v>4999.6000000000004</c:v>
                </c:pt>
                <c:pt idx="15">
                  <c:v>252362.57</c:v>
                </c:pt>
                <c:pt idx="16">
                  <c:v>48751.7</c:v>
                </c:pt>
                <c:pt idx="17">
                  <c:v>0</c:v>
                </c:pt>
              </c:numCache>
            </c:numRef>
          </c:val>
        </c:ser>
        <c:dLbls>
          <c:showVal val="1"/>
        </c:dLbls>
        <c:gapWidth val="115"/>
        <c:overlap val="-20"/>
        <c:axId val="113072000"/>
        <c:axId val="113073536"/>
      </c:barChart>
      <c:catAx>
        <c:axId val="113072000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073536"/>
        <c:crosses val="autoZero"/>
        <c:auto val="1"/>
        <c:lblAlgn val="ctr"/>
        <c:lblOffset val="100"/>
      </c:catAx>
      <c:valAx>
        <c:axId val="113073536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072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2014/15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Amount of funds allocated for free textbooks per year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56094.400000000001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2015/16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Amount of funds allocated for free textbooks per year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188887.17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2016/17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Amount of funds allocated for free textbooks per year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444697.45</c:v>
                </c:pt>
              </c:numCache>
            </c:numRef>
          </c:val>
        </c:ser>
        <c:dLbls>
          <c:showVal val="1"/>
        </c:dLbls>
        <c:gapWidth val="100"/>
        <c:overlap val="-24"/>
        <c:axId val="113181440"/>
        <c:axId val="113182976"/>
      </c:barChart>
      <c:catAx>
        <c:axId val="11318144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182976"/>
        <c:crosses val="autoZero"/>
        <c:auto val="1"/>
        <c:lblAlgn val="ctr"/>
        <c:lblOffset val="100"/>
      </c:catAx>
      <c:valAx>
        <c:axId val="11318297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181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students who were ensured free textbooks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2"/>
              <c:layout>
                <c:manualLayout>
                  <c:x val="9.0283722458622904E-3"/>
                  <c:y val="0"/>
                </c:manualLayout>
              </c:layout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7.3256215397797713E-3"/>
                  <c:y val="-3.2840722495894909E-3"/>
                </c:manualLayout>
              </c:layout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6059165346011606E-3"/>
                  <c:y val="0"/>
                </c:manualLayout>
              </c:layout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4.8676641251856213E-3"/>
                  <c:y val="-3.284072249589611E-3"/>
                </c:manualLayout>
              </c:layout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3.5499207606973205E-3"/>
                  <c:y val="0"/>
                </c:manualLayout>
              </c:layout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3.44110710408426E-3"/>
                  <c:y val="-6.0207295722656656E-17"/>
                </c:manualLayout>
              </c:layout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3.5499207606973604E-3"/>
                  <c:y val="0"/>
                </c:manualLayout>
              </c:layout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4.1693599710495802E-3"/>
                  <c:y val="-3.2840722495895507E-3"/>
                </c:manualLayout>
              </c:layout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-1.1115963911801205E-3"/>
                  <c:y val="-6.0207295722656656E-17"/>
                </c:manualLayout>
              </c:layout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-5.0713153724255E-4"/>
                  <c:y val="-3.2840722495894909E-3"/>
                </c:manualLayout>
              </c:layout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>
                <c:manualLayout>
                  <c:x val="3.7189646064447607E-3"/>
                  <c:y val="-3.2840722495895208E-3"/>
                </c:manualLayout>
              </c:layout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Sheet1!$A$2:$A$19</c:f>
              <c:strCache>
                <c:ptCount val="18"/>
                <c:pt idx="0">
                  <c:v>Žabljak</c:v>
                </c:pt>
                <c:pt idx="1">
                  <c:v>Šavnik</c:v>
                </c:pt>
                <c:pt idx="2">
                  <c:v>Ulcinj</c:v>
                </c:pt>
                <c:pt idx="3">
                  <c:v>Tivat</c:v>
                </c:pt>
                <c:pt idx="4">
                  <c:v>Podgorica</c:v>
                </c:pt>
                <c:pt idx="5">
                  <c:v>Plužine</c:v>
                </c:pt>
                <c:pt idx="6">
                  <c:v>Pljevlja</c:v>
                </c:pt>
                <c:pt idx="7">
                  <c:v>Petnjica</c:v>
                </c:pt>
                <c:pt idx="8">
                  <c:v>Nikšić</c:v>
                </c:pt>
                <c:pt idx="9">
                  <c:v>Mojkovac</c:v>
                </c:pt>
                <c:pt idx="10">
                  <c:v>Kotor</c:v>
                </c:pt>
                <c:pt idx="11">
                  <c:v>Kolašin</c:v>
                </c:pt>
                <c:pt idx="12">
                  <c:v>Herceg Novi</c:v>
                </c:pt>
                <c:pt idx="13">
                  <c:v>Danilovgrad</c:v>
                </c:pt>
                <c:pt idx="14">
                  <c:v>Cetinje</c:v>
                </c:pt>
                <c:pt idx="15">
                  <c:v>Berane</c:v>
                </c:pt>
                <c:pt idx="16">
                  <c:v>Bar</c:v>
                </c:pt>
                <c:pt idx="17">
                  <c:v>Andrijevica</c:v>
                </c:pt>
              </c:strCache>
            </c:strRef>
          </c:cat>
          <c:val>
            <c:numRef>
              <c:f>Sheet1!$B$2:$B$19</c:f>
              <c:numCache>
                <c:formatCode>General</c:formatCode>
                <c:ptCount val="18"/>
                <c:pt idx="0">
                  <c:v>29</c:v>
                </c:pt>
                <c:pt idx="1">
                  <c:v>6</c:v>
                </c:pt>
                <c:pt idx="2">
                  <c:v>244</c:v>
                </c:pt>
                <c:pt idx="3">
                  <c:v>205</c:v>
                </c:pt>
                <c:pt idx="4">
                  <c:v>6004</c:v>
                </c:pt>
                <c:pt idx="5">
                  <c:v>279</c:v>
                </c:pt>
                <c:pt idx="6">
                  <c:v>0</c:v>
                </c:pt>
                <c:pt idx="7">
                  <c:v>84</c:v>
                </c:pt>
                <c:pt idx="8">
                  <c:v>778</c:v>
                </c:pt>
                <c:pt idx="9">
                  <c:v>47</c:v>
                </c:pt>
                <c:pt idx="10">
                  <c:v>291</c:v>
                </c:pt>
                <c:pt idx="11">
                  <c:v>80</c:v>
                </c:pt>
                <c:pt idx="12">
                  <c:v>794</c:v>
                </c:pt>
                <c:pt idx="13">
                  <c:v>196</c:v>
                </c:pt>
                <c:pt idx="14">
                  <c:v>116</c:v>
                </c:pt>
                <c:pt idx="15">
                  <c:v>4060</c:v>
                </c:pt>
                <c:pt idx="16">
                  <c:v>1147</c:v>
                </c:pt>
                <c:pt idx="17">
                  <c:v>0</c:v>
                </c:pt>
              </c:numCache>
            </c:numRef>
          </c:val>
        </c:ser>
        <c:dLbls>
          <c:showVal val="1"/>
        </c:dLbls>
        <c:gapWidth val="115"/>
        <c:overlap val="-20"/>
        <c:axId val="113240704"/>
        <c:axId val="114921856"/>
      </c:barChart>
      <c:catAx>
        <c:axId val="113240704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921856"/>
        <c:crosses val="autoZero"/>
        <c:auto val="1"/>
        <c:lblAlgn val="ctr"/>
        <c:lblOffset val="100"/>
      </c:catAx>
      <c:valAx>
        <c:axId val="114921856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240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1EB0B-8974-42A0-8AB8-F17E4CED587D}" type="datetimeFigureOut">
              <a:rPr lang="x-none" smtClean="0"/>
              <a:pPr/>
              <a:t>17-Oct-16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3360F-C6F7-48B8-A600-1689B1A8363E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216681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1EB0B-8974-42A0-8AB8-F17E4CED587D}" type="datetimeFigureOut">
              <a:rPr lang="x-none" smtClean="0"/>
              <a:pPr/>
              <a:t>17-Oct-16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3360F-C6F7-48B8-A600-1689B1A8363E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4202879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1EB0B-8974-42A0-8AB8-F17E4CED587D}" type="datetimeFigureOut">
              <a:rPr lang="x-none" smtClean="0"/>
              <a:pPr/>
              <a:t>17-Oct-16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3360F-C6F7-48B8-A600-1689B1A8363E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836950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1EB0B-8974-42A0-8AB8-F17E4CED587D}" type="datetimeFigureOut">
              <a:rPr lang="x-none" smtClean="0"/>
              <a:pPr/>
              <a:t>17-Oct-16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3360F-C6F7-48B8-A600-1689B1A8363E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440895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1EB0B-8974-42A0-8AB8-F17E4CED587D}" type="datetimeFigureOut">
              <a:rPr lang="x-none" smtClean="0"/>
              <a:pPr/>
              <a:t>17-Oct-16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3360F-C6F7-48B8-A600-1689B1A8363E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519832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1EB0B-8974-42A0-8AB8-F17E4CED587D}" type="datetimeFigureOut">
              <a:rPr lang="x-none" smtClean="0"/>
              <a:pPr/>
              <a:t>17-Oct-16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3360F-C6F7-48B8-A600-1689B1A8363E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474421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1EB0B-8974-42A0-8AB8-F17E4CED587D}" type="datetimeFigureOut">
              <a:rPr lang="x-none" smtClean="0"/>
              <a:pPr/>
              <a:t>17-Oct-16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3360F-C6F7-48B8-A600-1689B1A8363E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772875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1EB0B-8974-42A0-8AB8-F17E4CED587D}" type="datetimeFigureOut">
              <a:rPr lang="x-none" smtClean="0"/>
              <a:pPr/>
              <a:t>17-Oct-16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3360F-C6F7-48B8-A600-1689B1A8363E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002041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1EB0B-8974-42A0-8AB8-F17E4CED587D}" type="datetimeFigureOut">
              <a:rPr lang="x-none" smtClean="0"/>
              <a:pPr/>
              <a:t>17-Oct-16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3360F-C6F7-48B8-A600-1689B1A8363E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104565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1EB0B-8974-42A0-8AB8-F17E4CED587D}" type="datetimeFigureOut">
              <a:rPr lang="x-none" smtClean="0"/>
              <a:pPr/>
              <a:t>17-Oct-16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3360F-C6F7-48B8-A600-1689B1A8363E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354186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1EB0B-8974-42A0-8AB8-F17E4CED587D}" type="datetimeFigureOut">
              <a:rPr lang="x-none" smtClean="0"/>
              <a:pPr/>
              <a:t>17-Oct-16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3360F-C6F7-48B8-A600-1689B1A8363E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735591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1EB0B-8974-42A0-8AB8-F17E4CED587D}" type="datetimeFigureOut">
              <a:rPr lang="x-none" smtClean="0"/>
              <a:pPr/>
              <a:t>17-Oct-16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3360F-C6F7-48B8-A600-1689B1A8363E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83223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Win 7\Desktop\PP-1-e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82913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b="1" dirty="0" smtClean="0"/>
              <a:t>Conclusions and recommendations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sr-Latn-CS" dirty="0" smtClean="0"/>
              <a:t>CCE is continuously committed to consistent application of the Constitution and laws guaranteeing free primary education in </a:t>
            </a:r>
            <a:r>
              <a:rPr lang="sr-Latn-CS" dirty="0" smtClean="0">
                <a:latin typeface="Calibri"/>
                <a:cs typeface="Calibri"/>
              </a:rPr>
              <a:t>Montenegro. In this regard, CCE </a:t>
            </a:r>
            <a:r>
              <a:rPr lang="sr-Latn-CS" b="1" dirty="0" smtClean="0">
                <a:latin typeface="Calibri"/>
                <a:cs typeface="Calibri"/>
              </a:rPr>
              <a:t>proposes establishment of clear budget lines in local self-governments through which funds for providing free textbooks for primary school students would be allocated every school year</a:t>
            </a:r>
            <a:r>
              <a:rPr lang="sr-Latn-CS" dirty="0" smtClean="0">
                <a:latin typeface="Calibri"/>
                <a:cs typeface="Calibri"/>
              </a:rPr>
              <a:t>, and not to apply this only in election years.</a:t>
            </a:r>
            <a:endParaRPr lang="x-none" dirty="0" smtClean="0">
              <a:latin typeface="Calibri"/>
              <a:cs typeface="Calibri"/>
            </a:endParaRPr>
          </a:p>
          <a:p>
            <a:pPr algn="just"/>
            <a:r>
              <a:rPr lang="sr-Latn-CS" dirty="0" smtClean="0">
                <a:latin typeface="Calibri"/>
                <a:cs typeface="Calibri"/>
              </a:rPr>
              <a:t>Given the number of </a:t>
            </a:r>
            <a:r>
              <a:rPr lang="ta-IN" dirty="0" smtClean="0">
                <a:latin typeface="Calibri"/>
                <a:cs typeface="Calibri"/>
              </a:rPr>
              <a:t>pupils</a:t>
            </a:r>
            <a:r>
              <a:rPr lang="sr-Latn-CS" dirty="0" smtClean="0">
                <a:latin typeface="Calibri"/>
                <a:cs typeface="Calibri"/>
              </a:rPr>
              <a:t> and amount of funds allocated, a rough estimate leads to calculation that this is the first year in which, according to total sum of allocated resources, approximately 70% of first graders’ needs is fulfilled at least at the level of the first grade of primary school, while </a:t>
            </a:r>
            <a:r>
              <a:rPr lang="sr-Latn-CS" b="1" dirty="0" smtClean="0">
                <a:latin typeface="Calibri"/>
                <a:cs typeface="Calibri"/>
              </a:rPr>
              <a:t>this percentage was multiple times smaller in previous years</a:t>
            </a:r>
            <a:r>
              <a:rPr lang="sr-Latn-CS" dirty="0" smtClean="0">
                <a:latin typeface="Calibri"/>
                <a:cs typeface="Calibri"/>
              </a:rPr>
              <a:t>.</a:t>
            </a:r>
            <a:endParaRPr lang="x-none" dirty="0" smtClean="0">
              <a:latin typeface="Calibri"/>
              <a:cs typeface="Calibri"/>
            </a:endParaRPr>
          </a:p>
          <a:p>
            <a:pPr algn="just"/>
            <a:r>
              <a:rPr lang="sr-Latn-CS" b="1" dirty="0" smtClean="0">
                <a:latin typeface="Calibri"/>
                <a:cs typeface="Calibri"/>
              </a:rPr>
              <a:t>CCE welcomes the commitment </a:t>
            </a:r>
            <a:r>
              <a:rPr lang="sr-Latn-CS" b="1" dirty="0" smtClean="0"/>
              <a:t>of those municipalities that have already made efforts to establish this practice in previous years, </a:t>
            </a:r>
            <a:r>
              <a:rPr lang="sr-Latn-CS" dirty="0" smtClean="0"/>
              <a:t>but at the same time</a:t>
            </a:r>
            <a:r>
              <a:rPr lang="sr-Latn-CS" b="1" dirty="0" smtClean="0"/>
              <a:t> expresses serious doubts that this sudden rise of these examples in an election year is one form of attempt of electoral manipulation. </a:t>
            </a:r>
            <a:r>
              <a:rPr lang="sr-Latn-CS" dirty="0" smtClean="0"/>
              <a:t>Therefore, CCE will also closely monitor these trends in following years.</a:t>
            </a:r>
            <a:endParaRPr lang="x-none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578522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dirty="0" smtClean="0"/>
              <a:t/>
            </a:r>
            <a:br>
              <a:rPr lang="x-none" dirty="0" smtClean="0"/>
            </a:br>
            <a:r>
              <a:rPr lang="x-none" dirty="0"/>
              <a:t/>
            </a:r>
            <a:br>
              <a:rPr lang="x-none" dirty="0"/>
            </a:br>
            <a:r>
              <a:rPr lang="x-none" dirty="0" smtClean="0"/>
              <a:t/>
            </a:r>
            <a:br>
              <a:rPr lang="x-none" dirty="0" smtClean="0"/>
            </a:br>
            <a:r>
              <a:rPr lang="x-none" dirty="0"/>
              <a:t/>
            </a:r>
            <a:br>
              <a:rPr lang="x-none" dirty="0"/>
            </a:br>
            <a:r>
              <a:rPr lang="x-none" dirty="0" smtClean="0"/>
              <a:t/>
            </a:r>
            <a:br>
              <a:rPr lang="x-none" dirty="0" smtClean="0"/>
            </a:br>
            <a:r>
              <a:rPr lang="x-none" dirty="0"/>
              <a:t/>
            </a:r>
            <a:br>
              <a:rPr lang="x-none" dirty="0"/>
            </a:br>
            <a:r>
              <a:rPr lang="x-none" dirty="0" smtClean="0"/>
              <a:t/>
            </a:r>
            <a:br>
              <a:rPr lang="x-none" dirty="0" smtClean="0"/>
            </a:br>
            <a:r>
              <a:rPr lang="x-none"/>
              <a:t/>
            </a:r>
            <a:br>
              <a:rPr lang="x-none"/>
            </a:br>
            <a:r>
              <a:rPr lang="x-none" dirty="0" smtClean="0"/>
              <a:t>Thank you for your attention</a:t>
            </a:r>
            <a:r>
              <a:rPr lang="x-none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49623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b="1" dirty="0" smtClean="0">
                <a:latin typeface="Calibri"/>
                <a:cs typeface="Calibri"/>
              </a:rPr>
              <a:t>General remarks</a:t>
            </a: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x-none" dirty="0" smtClean="0">
                <a:cs typeface="Calibri"/>
              </a:rPr>
              <a:t>Request for free access to information sent to 23 municipalities</a:t>
            </a:r>
            <a:endParaRPr lang="x-none" dirty="0">
              <a:cs typeface="Calibri"/>
            </a:endParaRPr>
          </a:p>
          <a:p>
            <a:r>
              <a:rPr lang="x-none" dirty="0" smtClean="0">
                <a:cs typeface="Calibri"/>
              </a:rPr>
              <a:t>Q</a:t>
            </a:r>
            <a:r>
              <a:rPr lang="en-US" dirty="0" err="1" smtClean="0">
                <a:cs typeface="Calibri"/>
              </a:rPr>
              <a:t>uestion</a:t>
            </a:r>
            <a:r>
              <a:rPr lang="en-US" dirty="0" smtClean="0">
                <a:cs typeface="Calibri"/>
              </a:rPr>
              <a:t> was related to amounts that are allocated </a:t>
            </a:r>
            <a:r>
              <a:rPr lang="x-none" dirty="0" smtClean="0">
                <a:cs typeface="Calibri"/>
              </a:rPr>
              <a:t>by</a:t>
            </a:r>
            <a:r>
              <a:rPr lang="en-US" dirty="0" smtClean="0">
                <a:cs typeface="Calibri"/>
              </a:rPr>
              <a:t> municipalities </a:t>
            </a:r>
            <a:r>
              <a:rPr lang="x-none" dirty="0" smtClean="0">
                <a:cs typeface="Calibri"/>
              </a:rPr>
              <a:t>for </a:t>
            </a:r>
            <a:r>
              <a:rPr lang="en-US" dirty="0" smtClean="0">
                <a:cs typeface="Calibri"/>
              </a:rPr>
              <a:t>free textbooks in previous three school years (2014/15, 2015/16 and 2016/17)</a:t>
            </a:r>
            <a:endParaRPr lang="x-none" dirty="0" smtClean="0">
              <a:cs typeface="Calibri"/>
            </a:endParaRPr>
          </a:p>
          <a:p>
            <a:r>
              <a:rPr lang="x-none" dirty="0" smtClean="0">
                <a:cs typeface="Calibri"/>
              </a:rPr>
              <a:t>Response was submitted by 1</a:t>
            </a:r>
            <a:r>
              <a:rPr lang="ta-IN" dirty="0">
                <a:latin typeface="Calibri"/>
                <a:cs typeface="Calibri"/>
              </a:rPr>
              <a:t>8 </a:t>
            </a:r>
            <a:r>
              <a:rPr lang="x-none" dirty="0" smtClean="0">
                <a:latin typeface="Calibri"/>
                <a:cs typeface="Calibri"/>
              </a:rPr>
              <a:t>local self-governments</a:t>
            </a:r>
            <a:r>
              <a:rPr lang="ta-IN" dirty="0" smtClean="0">
                <a:latin typeface="Calibri"/>
                <a:cs typeface="Calibri"/>
              </a:rPr>
              <a:t>, </a:t>
            </a:r>
            <a:r>
              <a:rPr lang="x-none" dirty="0" smtClean="0">
                <a:latin typeface="Calibri"/>
                <a:cs typeface="Calibri"/>
              </a:rPr>
              <a:t>i.e.</a:t>
            </a:r>
            <a:r>
              <a:rPr lang="ta-IN" dirty="0" smtClean="0">
                <a:latin typeface="Calibri"/>
                <a:cs typeface="Calibri"/>
              </a:rPr>
              <a:t> </a:t>
            </a:r>
            <a:r>
              <a:rPr lang="ta-IN" dirty="0">
                <a:latin typeface="Calibri"/>
                <a:cs typeface="Calibri"/>
              </a:rPr>
              <a:t>1</a:t>
            </a:r>
            <a:r>
              <a:rPr lang="x-none" dirty="0">
                <a:cs typeface="Calibri"/>
              </a:rPr>
              <a:t>6 </a:t>
            </a:r>
            <a:r>
              <a:rPr lang="x-none" dirty="0" smtClean="0">
                <a:cs typeface="Calibri"/>
              </a:rPr>
              <a:t>municipalities, the Capital </a:t>
            </a:r>
            <a:r>
              <a:rPr lang="ta-IN" dirty="0" smtClean="0">
                <a:cs typeface="Calibri"/>
              </a:rPr>
              <a:t>City </a:t>
            </a:r>
            <a:r>
              <a:rPr lang="x-none" dirty="0" smtClean="0">
                <a:cs typeface="Calibri"/>
              </a:rPr>
              <a:t>and the Royal Capital</a:t>
            </a:r>
            <a:endParaRPr lang="ta-IN" dirty="0">
              <a:latin typeface="Calibri"/>
              <a:cs typeface="Calibri"/>
            </a:endParaRPr>
          </a:p>
          <a:p>
            <a:r>
              <a:rPr lang="x-none" dirty="0" smtClean="0">
                <a:latin typeface="Calibri"/>
                <a:cs typeface="Calibri"/>
              </a:rPr>
              <a:t>Response was not submitted by 5 municipalities: </a:t>
            </a:r>
            <a:r>
              <a:rPr lang="en-US" dirty="0" err="1" smtClean="0"/>
              <a:t>Budva</a:t>
            </a:r>
            <a:r>
              <a:rPr lang="en-US" dirty="0"/>
              <a:t>, </a:t>
            </a:r>
            <a:r>
              <a:rPr lang="en-US" dirty="0" err="1"/>
              <a:t>Bijelo</a:t>
            </a:r>
            <a:r>
              <a:rPr lang="en-US" dirty="0"/>
              <a:t> </a:t>
            </a:r>
            <a:r>
              <a:rPr lang="en-US" dirty="0" err="1"/>
              <a:t>Polje</a:t>
            </a:r>
            <a:r>
              <a:rPr lang="en-US" dirty="0"/>
              <a:t>, </a:t>
            </a:r>
            <a:r>
              <a:rPr lang="en-US" dirty="0" err="1"/>
              <a:t>Plav</a:t>
            </a:r>
            <a:r>
              <a:rPr lang="en-US" dirty="0"/>
              <a:t>, </a:t>
            </a:r>
            <a:r>
              <a:rPr lang="en-US" dirty="0" err="1"/>
              <a:t>Rožaje</a:t>
            </a:r>
            <a:r>
              <a:rPr lang="en-US" dirty="0"/>
              <a:t> </a:t>
            </a:r>
            <a:r>
              <a:rPr lang="x-none" dirty="0" smtClean="0"/>
              <a:t>and</a:t>
            </a:r>
            <a:r>
              <a:rPr lang="en-US" dirty="0" smtClean="0"/>
              <a:t> </a:t>
            </a:r>
            <a:r>
              <a:rPr lang="en-US" dirty="0" err="1"/>
              <a:t>Gusinje</a:t>
            </a:r>
            <a:endParaRPr lang="en-GB" dirty="0"/>
          </a:p>
          <a:p>
            <a:pPr marL="0" indent="0">
              <a:buNone/>
            </a:pP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224032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b="1" dirty="0" smtClean="0"/>
              <a:t>How much funds have municipalities allocated for free textbooks?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x-none" dirty="0" smtClean="0"/>
          </a:p>
          <a:p>
            <a:pPr algn="just"/>
            <a:r>
              <a:rPr lang="en-US" dirty="0" smtClean="0"/>
              <a:t>Of</a:t>
            </a:r>
            <a:r>
              <a:rPr lang="x-none" dirty="0" smtClean="0"/>
              <a:t> </a:t>
            </a:r>
            <a:r>
              <a:rPr lang="en-US" dirty="0" smtClean="0"/>
              <a:t>18 local </a:t>
            </a:r>
            <a:r>
              <a:rPr lang="x-none" dirty="0" smtClean="0"/>
              <a:t>self-</a:t>
            </a:r>
            <a:r>
              <a:rPr lang="en-US" dirty="0" smtClean="0"/>
              <a:t>governments that have submitted their answers, </a:t>
            </a:r>
            <a:r>
              <a:rPr lang="en-US" b="1" dirty="0" smtClean="0"/>
              <a:t>14 stated that they had costs </a:t>
            </a:r>
            <a:r>
              <a:rPr lang="en-US" dirty="0" smtClean="0"/>
              <a:t>on the basis of providing free textbooks in all previous three school years, for which </a:t>
            </a:r>
            <a:r>
              <a:rPr lang="x-none" dirty="0" smtClean="0"/>
              <a:t>CCE </a:t>
            </a:r>
            <a:r>
              <a:rPr lang="en-US" dirty="0" smtClean="0"/>
              <a:t>asked information</a:t>
            </a:r>
            <a:endParaRPr lang="x-none" dirty="0" smtClean="0">
              <a:solidFill>
                <a:srgbClr val="FF0000"/>
              </a:solidFill>
            </a:endParaRPr>
          </a:p>
          <a:p>
            <a:pPr algn="just"/>
            <a:r>
              <a:rPr lang="en-US" b="1" dirty="0" smtClean="0">
                <a:cs typeface="Calibri"/>
              </a:rPr>
              <a:t>In last three years from the budgets of local </a:t>
            </a:r>
            <a:r>
              <a:rPr lang="x-none" b="1" dirty="0" smtClean="0">
                <a:cs typeface="Calibri"/>
              </a:rPr>
              <a:t>self-</a:t>
            </a:r>
            <a:r>
              <a:rPr lang="en-US" b="1" dirty="0" smtClean="0">
                <a:cs typeface="Calibri"/>
              </a:rPr>
              <a:t>governments EUR 689,679.02has been allocated</a:t>
            </a:r>
            <a:endParaRPr lang="x-none" b="1" dirty="0" smtClean="0">
              <a:cs typeface="Calibri"/>
            </a:endParaRPr>
          </a:p>
          <a:p>
            <a:pPr algn="just"/>
            <a:r>
              <a:rPr lang="x-none" dirty="0" smtClean="0">
                <a:cs typeface="Calibri"/>
              </a:rPr>
              <a:t>Thus, </a:t>
            </a:r>
            <a:r>
              <a:rPr lang="en-US" dirty="0" smtClean="0">
                <a:cs typeface="Calibri"/>
              </a:rPr>
              <a:t>14, 360 sets of books for </a:t>
            </a:r>
            <a:r>
              <a:rPr lang="ta-IN" dirty="0" smtClean="0">
                <a:cs typeface="Calibri"/>
              </a:rPr>
              <a:t>pupils</a:t>
            </a:r>
            <a:r>
              <a:rPr lang="en-US" dirty="0" smtClean="0">
                <a:cs typeface="Calibri"/>
              </a:rPr>
              <a:t> of different grades in elementary schools in Montenegro</a:t>
            </a:r>
            <a:r>
              <a:rPr lang="x-none" dirty="0" smtClean="0">
                <a:cs typeface="Calibri"/>
              </a:rPr>
              <a:t> were ensured</a:t>
            </a:r>
          </a:p>
        </p:txBody>
      </p:sp>
    </p:spTree>
    <p:extLst>
      <p:ext uri="{BB962C8B-B14F-4D97-AF65-F5344CB8AC3E}">
        <p14:creationId xmlns:p14="http://schemas.microsoft.com/office/powerpoint/2010/main" xmlns="" val="376403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b="1" dirty="0" smtClean="0"/>
              <a:t>How much funds have municipalities allocated for free textbooks?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x-none" dirty="0" smtClean="0"/>
          </a:p>
          <a:p>
            <a:pPr algn="just"/>
            <a:r>
              <a:rPr lang="en-US" b="1" dirty="0" smtClean="0">
                <a:cs typeface="Calibri"/>
              </a:rPr>
              <a:t>Two municipalities </a:t>
            </a:r>
            <a:r>
              <a:rPr lang="en-US" dirty="0" smtClean="0">
                <a:cs typeface="Calibri"/>
              </a:rPr>
              <a:t>did not have cost</a:t>
            </a:r>
            <a:r>
              <a:rPr lang="x-none" dirty="0" smtClean="0">
                <a:cs typeface="Calibri"/>
              </a:rPr>
              <a:t>s</a:t>
            </a:r>
            <a:r>
              <a:rPr lang="en-US" dirty="0" smtClean="0">
                <a:cs typeface="Calibri"/>
              </a:rPr>
              <a:t> on this basis - (</a:t>
            </a:r>
            <a:r>
              <a:rPr lang="en-US" dirty="0" err="1" smtClean="0">
                <a:cs typeface="Calibri"/>
              </a:rPr>
              <a:t>Andrijevica</a:t>
            </a:r>
            <a:r>
              <a:rPr lang="en-US" dirty="0" smtClean="0">
                <a:cs typeface="Calibri"/>
              </a:rPr>
              <a:t> and </a:t>
            </a:r>
            <a:r>
              <a:rPr lang="en-US" dirty="0" err="1" smtClean="0">
                <a:cs typeface="Calibri"/>
              </a:rPr>
              <a:t>Pljevlja</a:t>
            </a:r>
            <a:r>
              <a:rPr lang="en-US" dirty="0" smtClean="0">
                <a:cs typeface="Calibri"/>
              </a:rPr>
              <a:t>);</a:t>
            </a:r>
            <a:endParaRPr lang="x-none" dirty="0" smtClean="0">
              <a:latin typeface="Calibri"/>
              <a:cs typeface="Calibri"/>
            </a:endParaRPr>
          </a:p>
          <a:p>
            <a:pPr algn="just"/>
            <a:r>
              <a:rPr lang="en-US" b="1" dirty="0" smtClean="0">
                <a:cs typeface="Calibri"/>
              </a:rPr>
              <a:t>Three municipalities </a:t>
            </a:r>
            <a:r>
              <a:rPr lang="en-US" dirty="0" smtClean="0">
                <a:cs typeface="Calibri"/>
              </a:rPr>
              <a:t>have </a:t>
            </a:r>
            <a:r>
              <a:rPr lang="x-none" dirty="0" smtClean="0">
                <a:cs typeface="Calibri"/>
              </a:rPr>
              <a:t>been allocating </a:t>
            </a:r>
            <a:r>
              <a:rPr lang="en-US" dirty="0" smtClean="0">
                <a:cs typeface="Calibri"/>
              </a:rPr>
              <a:t>funds for free textbooks continuously since 2014/15 - (</a:t>
            </a:r>
            <a:r>
              <a:rPr lang="en-US" dirty="0" err="1" smtClean="0">
                <a:cs typeface="Calibri"/>
              </a:rPr>
              <a:t>Berane</a:t>
            </a:r>
            <a:r>
              <a:rPr lang="en-US" dirty="0" smtClean="0">
                <a:cs typeface="Calibri"/>
              </a:rPr>
              <a:t>, </a:t>
            </a:r>
            <a:r>
              <a:rPr lang="en-US" dirty="0" err="1" smtClean="0">
                <a:cs typeface="Calibri"/>
              </a:rPr>
              <a:t>Plužine</a:t>
            </a:r>
            <a:r>
              <a:rPr lang="en-US" dirty="0" smtClean="0">
                <a:cs typeface="Calibri"/>
              </a:rPr>
              <a:t> and </a:t>
            </a:r>
            <a:r>
              <a:rPr lang="en-US" dirty="0" err="1" smtClean="0">
                <a:cs typeface="Calibri"/>
              </a:rPr>
              <a:t>Podgorica</a:t>
            </a:r>
            <a:r>
              <a:rPr lang="en-US" dirty="0" smtClean="0">
                <a:cs typeface="Calibri"/>
              </a:rPr>
              <a:t>);</a:t>
            </a:r>
            <a:endParaRPr lang="x-none" dirty="0" smtClean="0">
              <a:latin typeface="Calibri"/>
              <a:cs typeface="Calibri"/>
            </a:endParaRPr>
          </a:p>
          <a:p>
            <a:pPr algn="just"/>
            <a:r>
              <a:rPr lang="en-US" b="1" dirty="0" smtClean="0">
                <a:cs typeface="Calibri"/>
              </a:rPr>
              <a:t>Three municipalities </a:t>
            </a:r>
            <a:r>
              <a:rPr lang="en-US" dirty="0" smtClean="0">
                <a:cs typeface="Calibri"/>
              </a:rPr>
              <a:t>have </a:t>
            </a:r>
            <a:r>
              <a:rPr lang="x-none" dirty="0" smtClean="0">
                <a:cs typeface="Calibri"/>
              </a:rPr>
              <a:t>been allocating </a:t>
            </a:r>
            <a:r>
              <a:rPr lang="en-US" dirty="0" smtClean="0">
                <a:cs typeface="Calibri"/>
              </a:rPr>
              <a:t>funds </a:t>
            </a:r>
            <a:r>
              <a:rPr lang="x-none" dirty="0" smtClean="0">
                <a:cs typeface="Calibri"/>
              </a:rPr>
              <a:t>since</a:t>
            </a:r>
            <a:r>
              <a:rPr lang="en-US" dirty="0" smtClean="0">
                <a:cs typeface="Calibri"/>
              </a:rPr>
              <a:t> 2015/16 school year and these are - (Bar, </a:t>
            </a:r>
            <a:r>
              <a:rPr lang="en-US" dirty="0" err="1" smtClean="0">
                <a:cs typeface="Calibri"/>
              </a:rPr>
              <a:t>Herceg</a:t>
            </a:r>
            <a:r>
              <a:rPr lang="en-US" dirty="0" smtClean="0">
                <a:cs typeface="Calibri"/>
              </a:rPr>
              <a:t> Novi and </a:t>
            </a:r>
            <a:r>
              <a:rPr lang="en-US" dirty="0" err="1" smtClean="0">
                <a:cs typeface="Calibri"/>
              </a:rPr>
              <a:t>Petnjica</a:t>
            </a:r>
            <a:r>
              <a:rPr lang="en-US" dirty="0" smtClean="0">
                <a:cs typeface="Calibri"/>
              </a:rPr>
              <a:t>);</a:t>
            </a:r>
            <a:endParaRPr lang="x-none" dirty="0" smtClean="0">
              <a:latin typeface="Calibri"/>
              <a:cs typeface="Calibri"/>
            </a:endParaRPr>
          </a:p>
          <a:p>
            <a:pPr algn="just"/>
            <a:r>
              <a:rPr lang="cs-CZ" b="1" dirty="0" smtClean="0">
                <a:cs typeface="Calibri"/>
              </a:rPr>
              <a:t>Even 10 municipalities that have submitted data, introduced this practice only in this election year </a:t>
            </a:r>
            <a:r>
              <a:rPr lang="cs-CZ" dirty="0" smtClean="0">
                <a:cs typeface="Calibri"/>
              </a:rPr>
              <a:t>(Danilovgrad, Žabljak, Kolašin, Kotor, Mojkovac, Nikšić, Tivat, Ulcinj, Cetinje and Šavnik);</a:t>
            </a:r>
            <a:endParaRPr lang="x-none" dirty="0">
              <a:latin typeface="Calibri"/>
              <a:cs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9859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amount of funds allocated for free</a:t>
            </a:r>
            <a:r>
              <a:rPr lang="x-none" dirty="0" smtClean="0"/>
              <a:t> </a:t>
            </a:r>
            <a:r>
              <a:rPr lang="en-US" dirty="0" smtClean="0"/>
              <a:t>textbooks </a:t>
            </a:r>
            <a:r>
              <a:rPr lang="x-none" dirty="0" smtClean="0"/>
              <a:t>per </a:t>
            </a:r>
            <a:r>
              <a:rPr lang="en-US" dirty="0" err="1" smtClean="0"/>
              <a:t>municipalit</a:t>
            </a:r>
            <a:r>
              <a:rPr lang="x-none" dirty="0" smtClean="0"/>
              <a:t>y</a:t>
            </a:r>
            <a:endParaRPr lang="en-US" dirty="0"/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9053981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80191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dirty="0" smtClean="0"/>
              <a:t>Amount allocated for free textbook per year</a:t>
            </a:r>
            <a:endParaRPr lang="en-US" dirty="0"/>
          </a:p>
        </p:txBody>
      </p:sp>
      <p:pic>
        <p:nvPicPr>
          <p:cNvPr id="2050" name="Picture 2" descr="C:\Users\Win 7\Desktop\Picture1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412776"/>
            <a:ext cx="7632848" cy="49685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38551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x-none" sz="2800" b="1" dirty="0" smtClean="0">
                <a:latin typeface="Times New Roman"/>
                <a:cs typeface="Times New Roman"/>
              </a:rPr>
              <a:t>OVERVIEW</a:t>
            </a:r>
            <a:r>
              <a:rPr lang="ta-IN" sz="2800" b="1" dirty="0" smtClean="0">
                <a:latin typeface="Times New Roman"/>
                <a:cs typeface="Times New Roman"/>
              </a:rPr>
              <a:t> </a:t>
            </a:r>
          </a:p>
          <a:p>
            <a:pPr algn="just"/>
            <a:endParaRPr lang="ta-IN" sz="2800" dirty="0" smtClean="0"/>
          </a:p>
          <a:p>
            <a:pPr algn="just"/>
            <a:r>
              <a:rPr lang="en-US" sz="2000" dirty="0" smtClean="0"/>
              <a:t>When it comes to total sum for all years, municipality </a:t>
            </a:r>
            <a:r>
              <a:rPr lang="en-US" sz="2000" dirty="0" err="1" smtClean="0"/>
              <a:t>Berane</a:t>
            </a:r>
            <a:r>
              <a:rPr lang="en-US" sz="2000" dirty="0" smtClean="0"/>
              <a:t> is leading, having a continuity in </a:t>
            </a:r>
            <a:r>
              <a:rPr lang="en-US" sz="2000" dirty="0" smtClean="0">
                <a:latin typeface="Calibri"/>
                <a:cs typeface="Calibri"/>
              </a:rPr>
              <a:t>addressing the issue of free textbooks, including a step forward which this year was made in the part that textbooks were provided not only for first graders but for all elementary school </a:t>
            </a:r>
            <a:r>
              <a:rPr lang="ta-IN" sz="2000" dirty="0" smtClean="0">
                <a:latin typeface="Calibri"/>
                <a:cs typeface="Calibri"/>
              </a:rPr>
              <a:t>pupils</a:t>
            </a:r>
            <a:r>
              <a:rPr lang="en-US" sz="2000" dirty="0" smtClean="0">
                <a:latin typeface="Calibri"/>
                <a:cs typeface="Calibri"/>
              </a:rPr>
              <a:t>. It is followed by the Capital City of </a:t>
            </a:r>
            <a:r>
              <a:rPr lang="en-US" sz="2000" dirty="0" err="1" smtClean="0">
                <a:latin typeface="Calibri"/>
                <a:cs typeface="Calibri"/>
              </a:rPr>
              <a:t>Podgorica</a:t>
            </a:r>
            <a:r>
              <a:rPr lang="en-US" sz="2000" dirty="0" smtClean="0">
                <a:latin typeface="Calibri"/>
                <a:cs typeface="Calibri"/>
              </a:rPr>
              <a:t>. However, </a:t>
            </a:r>
            <a:r>
              <a:rPr lang="en-US" sz="2000" b="1" dirty="0" smtClean="0">
                <a:solidFill>
                  <a:srgbClr val="FF0000"/>
                </a:solidFill>
                <a:latin typeface="Calibri"/>
                <a:cs typeface="Calibri"/>
              </a:rPr>
              <a:t>the abrupt growth was noted in municipalities of </a:t>
            </a:r>
            <a:r>
              <a:rPr lang="en-US" sz="2000" b="1" dirty="0" err="1" smtClean="0">
                <a:solidFill>
                  <a:srgbClr val="FF0000"/>
                </a:solidFill>
                <a:latin typeface="Calibri"/>
                <a:cs typeface="Calibri"/>
              </a:rPr>
              <a:t>Nikšić</a:t>
            </a:r>
            <a:r>
              <a:rPr lang="en-US" sz="2000" b="1" dirty="0" smtClean="0">
                <a:solidFill>
                  <a:srgbClr val="FF0000"/>
                </a:solidFill>
                <a:latin typeface="Calibri"/>
                <a:cs typeface="Calibri"/>
              </a:rPr>
              <a:t>, </a:t>
            </a:r>
            <a:r>
              <a:rPr lang="en-US" sz="2000" b="1" dirty="0" err="1" smtClean="0">
                <a:solidFill>
                  <a:srgbClr val="FF0000"/>
                </a:solidFill>
                <a:latin typeface="Calibri"/>
                <a:cs typeface="Calibri"/>
              </a:rPr>
              <a:t>Plužine</a:t>
            </a:r>
            <a:r>
              <a:rPr lang="en-US" sz="2000" b="1" dirty="0" smtClean="0">
                <a:solidFill>
                  <a:srgbClr val="FF0000"/>
                </a:solidFill>
                <a:latin typeface="Calibri"/>
                <a:cs typeface="Calibri"/>
              </a:rPr>
              <a:t>, </a:t>
            </a:r>
            <a:r>
              <a:rPr lang="en-US" sz="2000" b="1" dirty="0" err="1" smtClean="0">
                <a:solidFill>
                  <a:srgbClr val="FF0000"/>
                </a:solidFill>
                <a:latin typeface="Calibri"/>
                <a:cs typeface="Calibri"/>
              </a:rPr>
              <a:t>Ulcinj</a:t>
            </a:r>
            <a:r>
              <a:rPr lang="en-US" sz="2000" b="1" dirty="0" smtClean="0">
                <a:solidFill>
                  <a:srgbClr val="FF0000"/>
                </a:solidFill>
                <a:latin typeface="Calibri"/>
                <a:cs typeface="Calibri"/>
              </a:rPr>
              <a:t>, </a:t>
            </a:r>
            <a:r>
              <a:rPr lang="en-US" sz="2000" b="1" dirty="0" err="1" smtClean="0">
                <a:solidFill>
                  <a:srgbClr val="FF0000"/>
                </a:solidFill>
                <a:latin typeface="Calibri"/>
                <a:cs typeface="Calibri"/>
              </a:rPr>
              <a:t>Danilovgrad</a:t>
            </a:r>
            <a:r>
              <a:rPr lang="en-US" sz="2000" b="1" dirty="0" smtClean="0">
                <a:solidFill>
                  <a:srgbClr val="FF0000"/>
                </a:solidFill>
                <a:latin typeface="Calibri"/>
                <a:cs typeface="Calibri"/>
              </a:rPr>
              <a:t>, </a:t>
            </a:r>
            <a:r>
              <a:rPr lang="en-US" sz="2000" b="1" dirty="0" err="1" smtClean="0">
                <a:solidFill>
                  <a:srgbClr val="FF0000"/>
                </a:solidFill>
                <a:latin typeface="Calibri"/>
                <a:cs typeface="Calibri"/>
              </a:rPr>
              <a:t>Tivat</a:t>
            </a:r>
            <a:r>
              <a:rPr lang="en-US" sz="2000" b="1" dirty="0" smtClean="0">
                <a:solidFill>
                  <a:srgbClr val="FF0000"/>
                </a:solidFill>
                <a:latin typeface="Calibri"/>
                <a:cs typeface="Calibri"/>
              </a:rPr>
              <a:t>, </a:t>
            </a:r>
            <a:r>
              <a:rPr lang="en-US" sz="2000" b="1" dirty="0" err="1" smtClean="0">
                <a:solidFill>
                  <a:srgbClr val="FF0000"/>
                </a:solidFill>
                <a:latin typeface="Calibri"/>
                <a:cs typeface="Calibri"/>
              </a:rPr>
              <a:t>Cetinje</a:t>
            </a:r>
            <a:r>
              <a:rPr lang="en-US" sz="2000" b="1" dirty="0" smtClean="0">
                <a:solidFill>
                  <a:srgbClr val="FF0000"/>
                </a:solidFill>
                <a:latin typeface="Calibri"/>
                <a:cs typeface="Calibri"/>
              </a:rPr>
              <a:t> and </a:t>
            </a:r>
            <a:r>
              <a:rPr lang="en-US" sz="2000" b="1" dirty="0" err="1" smtClean="0">
                <a:solidFill>
                  <a:srgbClr val="FF0000"/>
                </a:solidFill>
                <a:latin typeface="Calibri"/>
                <a:cs typeface="Calibri"/>
              </a:rPr>
              <a:t>Žabljak</a:t>
            </a:r>
            <a:r>
              <a:rPr lang="en-US" sz="2000" dirty="0" smtClean="0">
                <a:latin typeface="Calibri"/>
                <a:cs typeface="Calibri"/>
              </a:rPr>
              <a:t>.</a:t>
            </a:r>
            <a:endParaRPr lang="x-none" sz="2800" dirty="0" smtClean="0">
              <a:latin typeface="Calibri"/>
              <a:cs typeface="Calibri"/>
            </a:endParaRPr>
          </a:p>
          <a:p>
            <a:r>
              <a:rPr lang="en-US" sz="2400" b="1" dirty="0" smtClean="0">
                <a:latin typeface="Calibri"/>
                <a:cs typeface="Calibri"/>
              </a:rPr>
              <a:t>Growth of </a:t>
            </a:r>
            <a:r>
              <a:rPr lang="x-none" sz="2400" b="1" dirty="0" smtClean="0">
                <a:latin typeface="Calibri"/>
                <a:cs typeface="Calibri"/>
              </a:rPr>
              <a:t>allocated funds</a:t>
            </a:r>
            <a:r>
              <a:rPr lang="en-US" sz="2400" b="1" dirty="0" smtClean="0">
                <a:latin typeface="Calibri"/>
                <a:cs typeface="Calibri"/>
              </a:rPr>
              <a:t> is </a:t>
            </a:r>
            <a:r>
              <a:rPr lang="x-none" sz="2400" b="1" dirty="0" smtClean="0">
                <a:latin typeface="Calibri"/>
                <a:cs typeface="Calibri"/>
              </a:rPr>
              <a:t>visibly</a:t>
            </a:r>
            <a:r>
              <a:rPr lang="en-US" sz="2400" b="1" dirty="0" smtClean="0">
                <a:latin typeface="Calibri"/>
                <a:cs typeface="Calibri"/>
              </a:rPr>
              <a:t> significant when comparing the summary of previous three years</a:t>
            </a:r>
            <a:r>
              <a:rPr lang="en-US" sz="2400" dirty="0" smtClean="0">
                <a:latin typeface="Calibri"/>
                <a:cs typeface="Calibri"/>
              </a:rPr>
              <a:t>, noting that it is 8 out of 23 municipalities for which the CCE has collected data.</a:t>
            </a:r>
            <a:endParaRPr lang="x-none" sz="2800" b="1" dirty="0" smtClean="0">
              <a:latin typeface="Calibri"/>
              <a:cs typeface="Calibri"/>
            </a:endParaRPr>
          </a:p>
          <a:p>
            <a:r>
              <a:rPr lang="en-US" sz="2400" dirty="0" smtClean="0">
                <a:latin typeface="Calibri"/>
                <a:cs typeface="Calibri"/>
              </a:rPr>
              <a:t>More specifically, in the last three school years, from the budgets of local self-governments </a:t>
            </a:r>
            <a:r>
              <a:rPr lang="en-US" sz="2400" b="1" dirty="0" smtClean="0">
                <a:latin typeface="Calibri"/>
                <a:cs typeface="Calibri"/>
              </a:rPr>
              <a:t>689,679.02</a:t>
            </a:r>
            <a:r>
              <a:rPr lang="x-none" sz="2400" b="1" dirty="0" smtClean="0">
                <a:latin typeface="Calibri"/>
                <a:cs typeface="Calibri"/>
              </a:rPr>
              <a:t> </a:t>
            </a:r>
            <a:r>
              <a:rPr lang="en-US" sz="2400" b="1" dirty="0" err="1" smtClean="0">
                <a:latin typeface="Calibri"/>
                <a:cs typeface="Calibri"/>
              </a:rPr>
              <a:t>euros</a:t>
            </a:r>
            <a:r>
              <a:rPr lang="x-none" sz="2400" b="1" dirty="0" smtClean="0">
                <a:latin typeface="Calibri"/>
                <a:cs typeface="Calibri"/>
              </a:rPr>
              <a:t> </a:t>
            </a:r>
            <a:r>
              <a:rPr lang="en-US" sz="2400" dirty="0" smtClean="0">
                <a:latin typeface="Calibri"/>
                <a:cs typeface="Calibri"/>
              </a:rPr>
              <a:t>has been allocated, of which the most in </a:t>
            </a:r>
            <a:r>
              <a:rPr lang="en-US" sz="2400" b="1" dirty="0" smtClean="0">
                <a:solidFill>
                  <a:srgbClr val="FF0000"/>
                </a:solidFill>
                <a:latin typeface="Calibri"/>
                <a:cs typeface="Calibri"/>
              </a:rPr>
              <a:t>2016 i.e. 444 697.45 </a:t>
            </a:r>
            <a:r>
              <a:rPr lang="en-US" sz="2400" b="1" dirty="0" err="1" smtClean="0">
                <a:solidFill>
                  <a:srgbClr val="FF0000"/>
                </a:solidFill>
                <a:latin typeface="Calibri"/>
                <a:cs typeface="Calibri"/>
              </a:rPr>
              <a:t>euros</a:t>
            </a:r>
            <a:r>
              <a:rPr lang="en-US" sz="2400" dirty="0" smtClean="0">
                <a:latin typeface="Calibri"/>
                <a:cs typeface="Calibri"/>
              </a:rPr>
              <a:t>, significantly less than in 2015 i.e. 188 817.17 </a:t>
            </a:r>
            <a:r>
              <a:rPr lang="en-US" sz="2400" dirty="0" err="1" smtClean="0">
                <a:latin typeface="Calibri"/>
                <a:cs typeface="Calibri"/>
              </a:rPr>
              <a:t>euros</a:t>
            </a:r>
            <a:r>
              <a:rPr lang="en-US" sz="2400" dirty="0" smtClean="0">
                <a:latin typeface="Calibri"/>
                <a:cs typeface="Calibri"/>
              </a:rPr>
              <a:t>, and the least in 2014 i.e. 56 094.40 </a:t>
            </a:r>
            <a:r>
              <a:rPr lang="en-US" sz="2400" dirty="0" err="1" smtClean="0">
                <a:latin typeface="Calibri"/>
                <a:cs typeface="Calibri"/>
              </a:rPr>
              <a:t>euros</a:t>
            </a:r>
            <a:r>
              <a:rPr lang="en-US" sz="2400" dirty="0" smtClean="0">
                <a:latin typeface="Calibri"/>
                <a:cs typeface="Calibri"/>
              </a:rPr>
              <a:t>.</a:t>
            </a:r>
            <a:endParaRPr lang="x-none" sz="2800" dirty="0" smtClean="0">
              <a:latin typeface="Calibri"/>
              <a:cs typeface="Calibri"/>
            </a:endParaRPr>
          </a:p>
          <a:p>
            <a:r>
              <a:rPr lang="en-US" sz="2400" b="1" dirty="0" smtClean="0">
                <a:latin typeface="Calibri"/>
                <a:cs typeface="Calibri"/>
              </a:rPr>
              <a:t>Expressed in percentages, there </a:t>
            </a:r>
            <a:r>
              <a:rPr lang="en-US" sz="2400" b="1" dirty="0" smtClean="0"/>
              <a:t>was increase in the number of municipalities that have adopted this practice, so that out of total number of municipalities, </a:t>
            </a:r>
            <a:r>
              <a:rPr lang="en-US" sz="2400" b="1" dirty="0" smtClean="0">
                <a:solidFill>
                  <a:srgbClr val="FF0000"/>
                </a:solidFill>
              </a:rPr>
              <a:t>69,56% of them have allocated funds for 2016 compared to 2015, where the percentage was 26,08%, i.e. in comparison to 2014 when</a:t>
            </a:r>
            <a:r>
              <a:rPr lang="x-none" sz="2400" b="1" dirty="0" smtClean="0">
                <a:solidFill>
                  <a:srgbClr val="FF0000"/>
                </a:solidFill>
              </a:rPr>
              <a:t>it was</a:t>
            </a:r>
            <a:r>
              <a:rPr lang="en-US" sz="2400" b="1" dirty="0" smtClean="0">
                <a:solidFill>
                  <a:srgbClr val="FF0000"/>
                </a:solidFill>
              </a:rPr>
              <a:t> only 13, 04%</a:t>
            </a:r>
            <a:r>
              <a:rPr lang="x-none" sz="2400" b="1" dirty="0" smtClean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13272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x-none" dirty="0" smtClean="0"/>
              <a:t>Summary of amount of funds for textbooks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54855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dirty="0" smtClean="0"/>
              <a:t>Number of students who were ensured free textbooks per municipality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1157817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69416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731</Words>
  <Application>Microsoft Macintosh PowerPoint</Application>
  <PresentationFormat>On-screen Show (4:3)</PresentationFormat>
  <Paragraphs>31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General remarks</vt:lpstr>
      <vt:lpstr>How much funds have municipalities allocated for free textbooks? </vt:lpstr>
      <vt:lpstr>How much funds have municipalities allocated for free textbooks? </vt:lpstr>
      <vt:lpstr>The amount of funds allocated for free textbooks per municipality</vt:lpstr>
      <vt:lpstr>Amount allocated for free textbook per year</vt:lpstr>
      <vt:lpstr>Slide 7</vt:lpstr>
      <vt:lpstr>Summary of amount of funds for textbooks</vt:lpstr>
      <vt:lpstr>Number of students who were ensured free textbooks per municipality </vt:lpstr>
      <vt:lpstr>Conclusions and recommendations</vt:lpstr>
      <vt:lpstr>        Thank you for your attention.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Filip Djurisic</dc:creator>
  <cp:lastModifiedBy>user</cp:lastModifiedBy>
  <cp:revision>21</cp:revision>
  <dcterms:created xsi:type="dcterms:W3CDTF">2016-10-12T21:30:39Z</dcterms:created>
  <dcterms:modified xsi:type="dcterms:W3CDTF">2016-10-17T08:15:19Z</dcterms:modified>
</cp:coreProperties>
</file>