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750" r:id="rId1"/>
  </p:sldMasterIdLst>
  <p:sldIdLst>
    <p:sldId id="256" r:id="rId2"/>
    <p:sldId id="260" r:id="rId3"/>
    <p:sldId id="262" r:id="rId4"/>
    <p:sldId id="264" r:id="rId5"/>
    <p:sldId id="263" r:id="rId6"/>
    <p:sldId id="265" r:id="rId7"/>
    <p:sldId id="266" r:id="rId8"/>
    <p:sldId id="267" r:id="rId9"/>
    <p:sldId id="268" r:id="rId10"/>
    <p:sldId id="269" r:id="rId11"/>
    <p:sldId id="297" r:id="rId12"/>
    <p:sldId id="272" r:id="rId13"/>
    <p:sldId id="273" r:id="rId14"/>
    <p:sldId id="274" r:id="rId15"/>
    <p:sldId id="275" r:id="rId16"/>
    <p:sldId id="276" r:id="rId17"/>
    <p:sldId id="270" r:id="rId18"/>
    <p:sldId id="277" r:id="rId19"/>
    <p:sldId id="278" r:id="rId20"/>
    <p:sldId id="279" r:id="rId21"/>
    <p:sldId id="280" r:id="rId22"/>
    <p:sldId id="281" r:id="rId23"/>
    <p:sldId id="282" r:id="rId24"/>
    <p:sldId id="283" r:id="rId25"/>
    <p:sldId id="284" r:id="rId26"/>
    <p:sldId id="295" r:id="rId27"/>
    <p:sldId id="296" r:id="rId28"/>
    <p:sldId id="288" r:id="rId29"/>
    <p:sldId id="287" r:id="rId30"/>
    <p:sldId id="289" r:id="rId31"/>
    <p:sldId id="291" r:id="rId32"/>
    <p:sldId id="290" r:id="rId33"/>
    <p:sldId id="292" r:id="rId34"/>
    <p:sldId id="293" r:id="rId35"/>
    <p:sldId id="294" r:id="rId36"/>
    <p:sldId id="26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0"/>
    <p:restoredTop sz="94681"/>
  </p:normalViewPr>
  <p:slideViewPr>
    <p:cSldViewPr snapToGrid="0" snapToObjects="1">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28-Jul-16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36659272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852112-6DB5-FE41-964F-209768DA1052}" type="datetimeFigureOut">
              <a:rPr lang="en-US" smtClean="0"/>
              <a:pPr/>
              <a:t>28-Jul-16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9F8EE-9174-8B4F-BA3D-9327CD106888}" type="slidenum">
              <a:rPr lang="en-US" smtClean="0"/>
              <a:pPr/>
              <a:t>‹#›</a:t>
            </a:fld>
            <a:endParaRPr lang="en-US"/>
          </a:p>
        </p:txBody>
      </p:sp>
    </p:spTree>
    <p:extLst>
      <p:ext uri="{BB962C8B-B14F-4D97-AF65-F5344CB8AC3E}">
        <p14:creationId xmlns:p14="http://schemas.microsoft.com/office/powerpoint/2010/main" xmlns="" val="36986742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852112-6DB5-FE41-964F-209768DA1052}" type="datetimeFigureOut">
              <a:rPr lang="en-US" smtClean="0"/>
              <a:pPr/>
              <a:t>28-Jul-16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9F8EE-9174-8B4F-BA3D-9327CD106888}" type="slidenum">
              <a:rPr lang="en-US" smtClean="0"/>
              <a:pPr/>
              <a:t>‹#›</a:t>
            </a:fld>
            <a:endParaRPr lang="en-US"/>
          </a:p>
        </p:txBody>
      </p:sp>
    </p:spTree>
    <p:extLst>
      <p:ext uri="{BB962C8B-B14F-4D97-AF65-F5344CB8AC3E}">
        <p14:creationId xmlns:p14="http://schemas.microsoft.com/office/powerpoint/2010/main" xmlns="" val="12854568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A3852112-6DB5-FE41-964F-209768DA1052}" type="datetimeFigureOut">
              <a:rPr lang="en-US" smtClean="0"/>
              <a:pPr/>
              <a:t>28-Jul-16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9F8EE-9174-8B4F-BA3D-9327CD106888}" type="slidenum">
              <a:rPr lang="en-US" smtClean="0"/>
              <a:pPr/>
              <a:t>‹#›</a:t>
            </a:fld>
            <a:endParaRPr lang="en-US"/>
          </a:p>
        </p:txBody>
      </p:sp>
    </p:spTree>
    <p:extLst>
      <p:ext uri="{BB962C8B-B14F-4D97-AF65-F5344CB8AC3E}">
        <p14:creationId xmlns:p14="http://schemas.microsoft.com/office/powerpoint/2010/main" xmlns="" val="41000057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A3852112-6DB5-FE41-964F-209768DA1052}" type="datetimeFigureOut">
              <a:rPr lang="en-US" smtClean="0"/>
              <a:pPr/>
              <a:t>28-Jul-16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9F8EE-9174-8B4F-BA3D-9327CD106888}" type="slidenum">
              <a:rPr lang="en-US" smtClean="0"/>
              <a:pPr/>
              <a:t>‹#›</a:t>
            </a:fld>
            <a:endParaRPr lang="en-US"/>
          </a:p>
        </p:txBody>
      </p:sp>
    </p:spTree>
    <p:extLst>
      <p:ext uri="{BB962C8B-B14F-4D97-AF65-F5344CB8AC3E}">
        <p14:creationId xmlns:p14="http://schemas.microsoft.com/office/powerpoint/2010/main" xmlns="" val="35015238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852112-6DB5-FE41-964F-209768DA1052}" type="datetimeFigureOut">
              <a:rPr lang="en-US" smtClean="0"/>
              <a:pPr/>
              <a:t>28-Jul-16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9F8EE-9174-8B4F-BA3D-9327CD106888}" type="slidenum">
              <a:rPr lang="en-US" smtClean="0"/>
              <a:pPr/>
              <a:t>‹#›</a:t>
            </a:fld>
            <a:endParaRPr lang="en-US"/>
          </a:p>
        </p:txBody>
      </p:sp>
    </p:spTree>
    <p:extLst>
      <p:ext uri="{BB962C8B-B14F-4D97-AF65-F5344CB8AC3E}">
        <p14:creationId xmlns:p14="http://schemas.microsoft.com/office/powerpoint/2010/main" xmlns="" val="12961493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852112-6DB5-FE41-964F-209768DA1052}" type="datetimeFigureOut">
              <a:rPr lang="en-US" smtClean="0"/>
              <a:pPr/>
              <a:t>28-Jul-16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9F8EE-9174-8B4F-BA3D-9327CD106888}" type="slidenum">
              <a:rPr lang="en-US" smtClean="0"/>
              <a:pPr/>
              <a:t>‹#›</a:t>
            </a:fld>
            <a:endParaRPr lang="en-US"/>
          </a:p>
        </p:txBody>
      </p:sp>
    </p:spTree>
    <p:extLst>
      <p:ext uri="{BB962C8B-B14F-4D97-AF65-F5344CB8AC3E}">
        <p14:creationId xmlns:p14="http://schemas.microsoft.com/office/powerpoint/2010/main" xmlns="" val="11163165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852112-6DB5-FE41-964F-209768DA1052}" type="datetimeFigureOut">
              <a:rPr lang="en-US" smtClean="0"/>
              <a:pPr/>
              <a:t>28-Jul-16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9F8EE-9174-8B4F-BA3D-9327CD106888}" type="slidenum">
              <a:rPr lang="en-US" smtClean="0"/>
              <a:pPr/>
              <a:t>‹#›</a:t>
            </a:fld>
            <a:endParaRPr lang="en-US"/>
          </a:p>
        </p:txBody>
      </p:sp>
    </p:spTree>
    <p:extLst>
      <p:ext uri="{BB962C8B-B14F-4D97-AF65-F5344CB8AC3E}">
        <p14:creationId xmlns:p14="http://schemas.microsoft.com/office/powerpoint/2010/main" xmlns="" val="19104421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852112-6DB5-FE41-964F-209768DA1052}" type="datetimeFigureOut">
              <a:rPr lang="en-US" smtClean="0"/>
              <a:pPr/>
              <a:t>28-Jul-16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9F8EE-9174-8B4F-BA3D-9327CD106888}" type="slidenum">
              <a:rPr lang="en-US" smtClean="0"/>
              <a:pPr/>
              <a:t>‹#›</a:t>
            </a:fld>
            <a:endParaRPr lang="en-US"/>
          </a:p>
        </p:txBody>
      </p:sp>
    </p:spTree>
    <p:extLst>
      <p:ext uri="{BB962C8B-B14F-4D97-AF65-F5344CB8AC3E}">
        <p14:creationId xmlns:p14="http://schemas.microsoft.com/office/powerpoint/2010/main" xmlns="" val="16651339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852112-6DB5-FE41-964F-209768DA1052}" type="datetimeFigureOut">
              <a:rPr lang="en-US" smtClean="0"/>
              <a:pPr/>
              <a:t>28-Jul-16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9F8EE-9174-8B4F-BA3D-9327CD106888}"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3581"/>
            <a:ext cx="12185728" cy="1468380"/>
          </a:xfrm>
          <a:prstGeom prst="rect">
            <a:avLst/>
          </a:prstGeom>
        </p:spPr>
      </p:pic>
    </p:spTree>
    <p:extLst>
      <p:ext uri="{BB962C8B-B14F-4D97-AF65-F5344CB8AC3E}">
        <p14:creationId xmlns:p14="http://schemas.microsoft.com/office/powerpoint/2010/main" xmlns="" val="41528890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852112-6DB5-FE41-964F-209768DA1052}" type="datetimeFigureOut">
              <a:rPr lang="en-US" smtClean="0"/>
              <a:pPr/>
              <a:t>28-Jul-16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9F8EE-9174-8B4F-BA3D-9327CD106888}"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9665209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852112-6DB5-FE41-964F-209768DA1052}" type="datetimeFigureOut">
              <a:rPr lang="en-US" smtClean="0"/>
              <a:pPr/>
              <a:t>28-Jul-16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9F8EE-9174-8B4F-BA3D-9327CD106888}" type="slidenum">
              <a:rPr lang="en-US" smtClean="0"/>
              <a:pPr/>
              <a:t>‹#›</a:t>
            </a:fld>
            <a:endParaRPr lang="en-US"/>
          </a:p>
        </p:txBody>
      </p:sp>
    </p:spTree>
    <p:extLst>
      <p:ext uri="{BB962C8B-B14F-4D97-AF65-F5344CB8AC3E}">
        <p14:creationId xmlns:p14="http://schemas.microsoft.com/office/powerpoint/2010/main" xmlns="" val="40689647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852112-6DB5-FE41-964F-209768DA1052}" type="datetimeFigureOut">
              <a:rPr lang="en-US" smtClean="0"/>
              <a:pPr/>
              <a:t>28-Jul-16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69F8EE-9174-8B4F-BA3D-9327CD106888}" type="slidenum">
              <a:rPr lang="en-US" smtClean="0"/>
              <a:pPr/>
              <a:t>‹#›</a:t>
            </a:fld>
            <a:endParaRPr lang="en-US"/>
          </a:p>
        </p:txBody>
      </p:sp>
    </p:spTree>
    <p:extLst>
      <p:ext uri="{BB962C8B-B14F-4D97-AF65-F5344CB8AC3E}">
        <p14:creationId xmlns:p14="http://schemas.microsoft.com/office/powerpoint/2010/main" xmlns="" val="35965307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852112-6DB5-FE41-964F-209768DA1052}" type="datetimeFigureOut">
              <a:rPr lang="en-US" smtClean="0"/>
              <a:pPr/>
              <a:t>28-Jul-16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69F8EE-9174-8B4F-BA3D-9327CD106888}" type="slidenum">
              <a:rPr lang="en-US" smtClean="0"/>
              <a:pPr/>
              <a:t>‹#›</a:t>
            </a:fld>
            <a:endParaRPr lang="en-US"/>
          </a:p>
        </p:txBody>
      </p:sp>
    </p:spTree>
    <p:extLst>
      <p:ext uri="{BB962C8B-B14F-4D97-AF65-F5344CB8AC3E}">
        <p14:creationId xmlns:p14="http://schemas.microsoft.com/office/powerpoint/2010/main" xmlns="" val="35040633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852112-6DB5-FE41-964F-209768DA1052}" type="datetimeFigureOut">
              <a:rPr lang="en-US" smtClean="0"/>
              <a:pPr/>
              <a:t>28-Jul-16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69F8EE-9174-8B4F-BA3D-9327CD106888}" type="slidenum">
              <a:rPr lang="en-US" smtClean="0"/>
              <a:pPr/>
              <a:t>‹#›</a:t>
            </a:fld>
            <a:endParaRPr lang="en-US"/>
          </a:p>
        </p:txBody>
      </p:sp>
    </p:spTree>
    <p:extLst>
      <p:ext uri="{BB962C8B-B14F-4D97-AF65-F5344CB8AC3E}">
        <p14:creationId xmlns:p14="http://schemas.microsoft.com/office/powerpoint/2010/main" xmlns="" val="13342531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852112-6DB5-FE41-964F-209768DA1052}" type="datetimeFigureOut">
              <a:rPr lang="en-US" smtClean="0"/>
              <a:pPr/>
              <a:t>28-Jul-16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9F8EE-9174-8B4F-BA3D-9327CD106888}" type="slidenum">
              <a:rPr lang="en-US" smtClean="0"/>
              <a:pPr/>
              <a:t>‹#›</a:t>
            </a:fld>
            <a:endParaRPr lang="en-US"/>
          </a:p>
        </p:txBody>
      </p:sp>
    </p:spTree>
    <p:extLst>
      <p:ext uri="{BB962C8B-B14F-4D97-AF65-F5344CB8AC3E}">
        <p14:creationId xmlns:p14="http://schemas.microsoft.com/office/powerpoint/2010/main" xmlns="" val="25712991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A3852112-6DB5-FE41-964F-209768DA1052}" type="datetimeFigureOut">
              <a:rPr lang="en-US" smtClean="0"/>
              <a:pPr/>
              <a:t>28-Jul-16</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8169F8EE-9174-8B4F-BA3D-9327CD106888}" type="slidenum">
              <a:rPr lang="en-US" smtClean="0"/>
              <a:pPr/>
              <a:t>‹#›</a:t>
            </a:fld>
            <a:endParaRPr lang="en-US"/>
          </a:p>
        </p:txBody>
      </p:sp>
    </p:spTree>
    <p:extLst>
      <p:ext uri="{BB962C8B-B14F-4D97-AF65-F5344CB8AC3E}">
        <p14:creationId xmlns:p14="http://schemas.microsoft.com/office/powerpoint/2010/main" xmlns="" val="39645734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3852112-6DB5-FE41-964F-209768DA1052}" type="datetimeFigureOut">
              <a:rPr lang="en-US" smtClean="0"/>
              <a:pPr/>
              <a:t>28-Jul-16</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8169F8EE-9174-8B4F-BA3D-9327CD106888}" type="slidenum">
              <a:rPr lang="en-US" smtClean="0"/>
              <a:pPr/>
              <a:t>‹#›</a:t>
            </a:fld>
            <a:endParaRPr lang="en-US"/>
          </a:p>
        </p:txBody>
      </p:sp>
    </p:spTree>
    <p:extLst>
      <p:ext uri="{BB962C8B-B14F-4D97-AF65-F5344CB8AC3E}">
        <p14:creationId xmlns:p14="http://schemas.microsoft.com/office/powerpoint/2010/main" xmlns="" val="3395477167"/>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331636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985" y="5718413"/>
            <a:ext cx="2279176" cy="1139588"/>
          </a:xfrm>
          <a:prstGeom prst="rect">
            <a:avLst/>
          </a:prstGeom>
        </p:spPr>
      </p:pic>
      <p:sp>
        <p:nvSpPr>
          <p:cNvPr id="9" name="Content Placeholder 8"/>
          <p:cNvSpPr>
            <a:spLocks noGrp="1"/>
          </p:cNvSpPr>
          <p:nvPr>
            <p:ph idx="1"/>
          </p:nvPr>
        </p:nvSpPr>
        <p:spPr>
          <a:xfrm>
            <a:off x="5422711" y="1692325"/>
            <a:ext cx="6769289" cy="4071582"/>
          </a:xfrm>
        </p:spPr>
        <p:txBody>
          <a:bodyPr>
            <a:normAutofit fontScale="85000" lnSpcReduction="10000"/>
          </a:bodyPr>
          <a:lstStyle/>
          <a:p>
            <a:pPr marL="0" indent="0" algn="just">
              <a:buNone/>
            </a:pPr>
            <a:r>
              <a:rPr lang="en-GB" b="1" dirty="0">
                <a:effectLst/>
              </a:rPr>
              <a:t>Five most frequent interlocutors in </a:t>
            </a:r>
            <a:r>
              <a:rPr lang="en-GB" b="1" dirty="0" smtClean="0">
                <a:effectLst/>
              </a:rPr>
              <a:t>political-news shows - </a:t>
            </a:r>
            <a:r>
              <a:rPr lang="en-GB" b="1" i="1" dirty="0">
                <a:effectLst/>
              </a:rPr>
              <a:t>U </a:t>
            </a:r>
            <a:r>
              <a:rPr lang="en-GB" b="1" i="1" dirty="0" err="1">
                <a:effectLst/>
              </a:rPr>
              <a:t>centar</a:t>
            </a:r>
            <a:r>
              <a:rPr lang="en-GB" b="1" dirty="0">
                <a:effectLst/>
              </a:rPr>
              <a:t>, </a:t>
            </a:r>
            <a:r>
              <a:rPr lang="en-GB" b="1" i="1" dirty="0" err="1">
                <a:effectLst/>
              </a:rPr>
              <a:t>Okvir</a:t>
            </a:r>
            <a:r>
              <a:rPr lang="en-GB" b="1" dirty="0">
                <a:effectLst/>
              </a:rPr>
              <a:t>, </a:t>
            </a:r>
            <a:r>
              <a:rPr lang="en-GB" b="1" i="1" dirty="0" err="1">
                <a:effectLst/>
              </a:rPr>
              <a:t>Replika</a:t>
            </a:r>
            <a:r>
              <a:rPr lang="en-GB" b="1" dirty="0">
                <a:effectLst/>
              </a:rPr>
              <a:t> and </a:t>
            </a:r>
            <a:r>
              <a:rPr lang="en-GB" b="1" i="1" dirty="0" err="1">
                <a:effectLst/>
              </a:rPr>
              <a:t>Izazov</a:t>
            </a:r>
            <a:r>
              <a:rPr lang="en-GB" b="1" i="1" dirty="0">
                <a:effectLst/>
              </a:rPr>
              <a:t> -</a:t>
            </a:r>
            <a:r>
              <a:rPr lang="en-GB" b="1" dirty="0">
                <a:effectLst/>
              </a:rPr>
              <a:t> in 2013. were</a:t>
            </a:r>
            <a:r>
              <a:rPr lang="en-US" b="1" dirty="0">
                <a:effectLst/>
              </a:rPr>
              <a:t> During the process, we did not account the final sum of guests from shows </a:t>
            </a:r>
            <a:r>
              <a:rPr lang="x-none" b="1" dirty="0">
                <a:effectLst/>
              </a:rPr>
              <a:t>Otvoreno</a:t>
            </a:r>
            <a:r>
              <a:rPr lang="en-US" b="1" dirty="0">
                <a:effectLst/>
              </a:rPr>
              <a:t> and Robin </a:t>
            </a:r>
            <a:r>
              <a:rPr lang="x-none" b="1" dirty="0" smtClean="0">
                <a:effectLst/>
              </a:rPr>
              <a:t>Hud</a:t>
            </a:r>
            <a:r>
              <a:rPr lang="en-US" cap="none" dirty="0" smtClean="0">
                <a:ln w="0"/>
                <a:solidFill>
                  <a:schemeClr val="tx1"/>
                </a:solidFill>
                <a:effectLst/>
                <a:latin typeface="Candara" panose="020E0502030303020204" pitchFamily="34" charset="0"/>
              </a:rPr>
              <a:t>: </a:t>
            </a:r>
            <a:endParaRPr lang="x-none" cap="none" dirty="0" smtClean="0">
              <a:ln w="0"/>
              <a:solidFill>
                <a:schemeClr val="tx1"/>
              </a:solidFill>
              <a:effectLst/>
              <a:latin typeface="Candara" panose="020E0502030303020204" pitchFamily="34" charset="0"/>
            </a:endParaRPr>
          </a:p>
          <a:p>
            <a:pPr marL="0" indent="0" algn="just">
              <a:buNone/>
            </a:pPr>
            <a:r>
              <a:rPr lang="en-US" b="1" cap="none" dirty="0" err="1" smtClean="0">
                <a:ln w="0"/>
                <a:solidFill>
                  <a:schemeClr val="tx1"/>
                </a:solidFill>
                <a:effectLst/>
                <a:latin typeface="Candara" panose="020E0502030303020204" pitchFamily="34" charset="0"/>
              </a:rPr>
              <a:t>Srđan</a:t>
            </a:r>
            <a:r>
              <a:rPr lang="en-US" b="1" cap="none" dirty="0" smtClean="0">
                <a:ln w="0"/>
                <a:solidFill>
                  <a:schemeClr val="tx1"/>
                </a:solidFill>
                <a:effectLst/>
                <a:latin typeface="Candara" panose="020E0502030303020204" pitchFamily="34" charset="0"/>
              </a:rPr>
              <a:t> </a:t>
            </a:r>
            <a:r>
              <a:rPr lang="en-US" b="1" cap="none" dirty="0" err="1">
                <a:ln w="0"/>
                <a:solidFill>
                  <a:schemeClr val="tx1"/>
                </a:solidFill>
                <a:effectLst/>
                <a:latin typeface="Candara" panose="020E0502030303020204" pitchFamily="34" charset="0"/>
              </a:rPr>
              <a:t>Milić</a:t>
            </a:r>
            <a:r>
              <a:rPr lang="en-US" b="1" cap="none" dirty="0">
                <a:ln w="0"/>
                <a:solidFill>
                  <a:schemeClr val="tx1"/>
                </a:solidFill>
                <a:effectLst/>
                <a:latin typeface="Candara" panose="020E0502030303020204" pitchFamily="34" charset="0"/>
              </a:rPr>
              <a:t> </a:t>
            </a:r>
            <a:r>
              <a:rPr lang="en-US" cap="none" dirty="0">
                <a:ln w="0"/>
                <a:solidFill>
                  <a:schemeClr val="tx1"/>
                </a:solidFill>
                <a:effectLst/>
                <a:latin typeface="Candara" panose="020E0502030303020204" pitchFamily="34" charset="0"/>
              </a:rPr>
              <a:t>– SNP (</a:t>
            </a:r>
            <a:r>
              <a:rPr lang="en-US" cap="none" dirty="0" smtClean="0">
                <a:ln w="0"/>
                <a:solidFill>
                  <a:schemeClr val="tx1"/>
                </a:solidFill>
                <a:effectLst/>
                <a:latin typeface="Candara" panose="020E0502030303020204" pitchFamily="34" charset="0"/>
              </a:rPr>
              <a:t>4)</a:t>
            </a:r>
            <a:endParaRPr lang="x-none" cap="none" dirty="0" smtClean="0">
              <a:ln w="0"/>
              <a:solidFill>
                <a:schemeClr val="tx1"/>
              </a:solidFill>
              <a:effectLst/>
              <a:latin typeface="Candara" panose="020E0502030303020204" pitchFamily="34" charset="0"/>
            </a:endParaRPr>
          </a:p>
          <a:p>
            <a:pPr marL="0" indent="0" algn="just">
              <a:buNone/>
            </a:pPr>
            <a:r>
              <a:rPr lang="en-US" b="1" cap="none" dirty="0" err="1" smtClean="0">
                <a:ln w="0"/>
                <a:solidFill>
                  <a:schemeClr val="tx1"/>
                </a:solidFill>
                <a:effectLst/>
                <a:latin typeface="Candara" panose="020E0502030303020204" pitchFamily="34" charset="0"/>
              </a:rPr>
              <a:t>Aleksandar</a:t>
            </a:r>
            <a:r>
              <a:rPr lang="en-US" b="1" cap="none" dirty="0" smtClean="0">
                <a:ln w="0"/>
                <a:solidFill>
                  <a:schemeClr val="tx1"/>
                </a:solidFill>
                <a:effectLst/>
                <a:latin typeface="Candara" panose="020E0502030303020204" pitchFamily="34" charset="0"/>
              </a:rPr>
              <a:t> </a:t>
            </a:r>
            <a:r>
              <a:rPr lang="en-US" b="1" cap="none" dirty="0" err="1">
                <a:ln w="0"/>
                <a:solidFill>
                  <a:schemeClr val="tx1"/>
                </a:solidFill>
                <a:effectLst/>
                <a:latin typeface="Candara" panose="020E0502030303020204" pitchFamily="34" charset="0"/>
              </a:rPr>
              <a:t>Damjanović</a:t>
            </a:r>
            <a:r>
              <a:rPr lang="en-US" b="1" cap="none" dirty="0">
                <a:ln w="0"/>
                <a:solidFill>
                  <a:schemeClr val="tx1"/>
                </a:solidFill>
                <a:effectLst/>
                <a:latin typeface="Candara" panose="020E0502030303020204" pitchFamily="34" charset="0"/>
              </a:rPr>
              <a:t> </a:t>
            </a:r>
            <a:r>
              <a:rPr lang="en-US" cap="none" dirty="0">
                <a:ln w="0"/>
                <a:solidFill>
                  <a:schemeClr val="tx1"/>
                </a:solidFill>
                <a:effectLst/>
                <a:latin typeface="Candara" panose="020E0502030303020204" pitchFamily="34" charset="0"/>
              </a:rPr>
              <a:t>– SNP (</a:t>
            </a:r>
            <a:r>
              <a:rPr lang="en-US" cap="none" dirty="0" smtClean="0">
                <a:ln w="0"/>
                <a:solidFill>
                  <a:schemeClr val="tx1"/>
                </a:solidFill>
                <a:effectLst/>
                <a:latin typeface="Candara" panose="020E0502030303020204" pitchFamily="34" charset="0"/>
              </a:rPr>
              <a:t>4)</a:t>
            </a:r>
            <a:endParaRPr lang="x-none" cap="none" dirty="0" smtClean="0">
              <a:ln w="0"/>
              <a:solidFill>
                <a:schemeClr val="tx1"/>
              </a:solidFill>
              <a:effectLst/>
              <a:latin typeface="Candara" panose="020E0502030303020204" pitchFamily="34" charset="0"/>
            </a:endParaRPr>
          </a:p>
          <a:p>
            <a:pPr marL="0" indent="0" algn="just">
              <a:buNone/>
            </a:pPr>
            <a:r>
              <a:rPr lang="en-US" b="1" cap="none" dirty="0" err="1" smtClean="0">
                <a:ln w="0"/>
                <a:solidFill>
                  <a:schemeClr val="tx1"/>
                </a:solidFill>
                <a:effectLst/>
                <a:latin typeface="Candara" panose="020E0502030303020204" pitchFamily="34" charset="0"/>
              </a:rPr>
              <a:t>Rade</a:t>
            </a:r>
            <a:r>
              <a:rPr lang="en-US" b="1" cap="none" dirty="0" smtClean="0">
                <a:ln w="0"/>
                <a:solidFill>
                  <a:schemeClr val="tx1"/>
                </a:solidFill>
                <a:effectLst/>
                <a:latin typeface="Candara" panose="020E0502030303020204" pitchFamily="34" charset="0"/>
              </a:rPr>
              <a:t> </a:t>
            </a:r>
            <a:r>
              <a:rPr lang="en-US" b="1" cap="none" dirty="0" err="1">
                <a:ln w="0"/>
                <a:solidFill>
                  <a:schemeClr val="tx1"/>
                </a:solidFill>
                <a:effectLst/>
                <a:latin typeface="Candara" panose="020E0502030303020204" pitchFamily="34" charset="0"/>
              </a:rPr>
              <a:t>Krivokapić</a:t>
            </a:r>
            <a:r>
              <a:rPr lang="en-US" b="1" cap="none" dirty="0">
                <a:ln w="0"/>
                <a:solidFill>
                  <a:schemeClr val="tx1"/>
                </a:solidFill>
                <a:effectLst/>
                <a:latin typeface="Candara" panose="020E0502030303020204" pitchFamily="34" charset="0"/>
              </a:rPr>
              <a:t> </a:t>
            </a:r>
            <a:r>
              <a:rPr lang="en-US" cap="none" dirty="0">
                <a:ln w="0"/>
                <a:solidFill>
                  <a:schemeClr val="tx1"/>
                </a:solidFill>
                <a:effectLst/>
                <a:latin typeface="Candara" panose="020E0502030303020204" pitchFamily="34" charset="0"/>
              </a:rPr>
              <a:t>– </a:t>
            </a:r>
            <a:r>
              <a:rPr lang="en-US" cap="none" dirty="0" smtClean="0">
                <a:ln w="0"/>
                <a:solidFill>
                  <a:schemeClr val="tx1"/>
                </a:solidFill>
                <a:effectLst/>
                <a:latin typeface="Candara" panose="020E0502030303020204" pitchFamily="34" charset="0"/>
              </a:rPr>
              <a:t>Union of KAP </a:t>
            </a:r>
            <a:r>
              <a:rPr lang="en-US" cap="none" dirty="0">
                <a:ln w="0"/>
                <a:solidFill>
                  <a:schemeClr val="tx1"/>
                </a:solidFill>
                <a:effectLst/>
                <a:latin typeface="Candara" panose="020E0502030303020204" pitchFamily="34" charset="0"/>
              </a:rPr>
              <a:t>(</a:t>
            </a:r>
            <a:r>
              <a:rPr lang="en-US" cap="none" dirty="0" smtClean="0">
                <a:ln w="0"/>
                <a:solidFill>
                  <a:schemeClr val="tx1"/>
                </a:solidFill>
                <a:effectLst/>
                <a:latin typeface="Candara" panose="020E0502030303020204" pitchFamily="34" charset="0"/>
              </a:rPr>
              <a:t>4)</a:t>
            </a:r>
            <a:endParaRPr lang="x-none" cap="none" dirty="0" smtClean="0">
              <a:ln w="0"/>
              <a:solidFill>
                <a:schemeClr val="tx1"/>
              </a:solidFill>
              <a:effectLst/>
              <a:latin typeface="Candara" panose="020E0502030303020204" pitchFamily="34" charset="0"/>
            </a:endParaRPr>
          </a:p>
          <a:p>
            <a:pPr marL="0" indent="0" algn="just">
              <a:buNone/>
            </a:pPr>
            <a:r>
              <a:rPr lang="en-US" b="1" cap="none" dirty="0" smtClean="0">
                <a:ln w="0"/>
                <a:solidFill>
                  <a:schemeClr val="tx1"/>
                </a:solidFill>
                <a:effectLst/>
                <a:latin typeface="Candara" panose="020E0502030303020204" pitchFamily="34" charset="0"/>
              </a:rPr>
              <a:t>Andrija </a:t>
            </a:r>
            <a:r>
              <a:rPr lang="en-US" b="1" cap="none" dirty="0" err="1">
                <a:ln w="0"/>
                <a:solidFill>
                  <a:schemeClr val="tx1"/>
                </a:solidFill>
                <a:effectLst/>
                <a:latin typeface="Candara" panose="020E0502030303020204" pitchFamily="34" charset="0"/>
              </a:rPr>
              <a:t>Mandić</a:t>
            </a:r>
            <a:r>
              <a:rPr lang="en-US" b="1" cap="none" dirty="0">
                <a:ln w="0"/>
                <a:solidFill>
                  <a:schemeClr val="tx1"/>
                </a:solidFill>
                <a:effectLst/>
                <a:latin typeface="Candara" panose="020E0502030303020204" pitchFamily="34" charset="0"/>
              </a:rPr>
              <a:t> </a:t>
            </a:r>
            <a:r>
              <a:rPr lang="en-US" cap="none" dirty="0">
                <a:ln w="0"/>
                <a:solidFill>
                  <a:schemeClr val="tx1"/>
                </a:solidFill>
                <a:effectLst/>
                <a:latin typeface="Candara" panose="020E0502030303020204" pitchFamily="34" charset="0"/>
              </a:rPr>
              <a:t>– DF (</a:t>
            </a:r>
            <a:r>
              <a:rPr lang="en-US" cap="none" dirty="0" smtClean="0">
                <a:ln w="0"/>
                <a:solidFill>
                  <a:schemeClr val="tx1"/>
                </a:solidFill>
                <a:effectLst/>
                <a:latin typeface="Candara" panose="020E0502030303020204" pitchFamily="34" charset="0"/>
              </a:rPr>
              <a:t>3)</a:t>
            </a:r>
            <a:endParaRPr lang="x-none" cap="none" dirty="0" smtClean="0">
              <a:ln w="0"/>
              <a:solidFill>
                <a:schemeClr val="tx1"/>
              </a:solidFill>
              <a:effectLst/>
              <a:latin typeface="Candara" panose="020E0502030303020204" pitchFamily="34" charset="0"/>
            </a:endParaRPr>
          </a:p>
          <a:p>
            <a:pPr marL="0" indent="0" algn="just">
              <a:buNone/>
            </a:pPr>
            <a:r>
              <a:rPr lang="en-US" b="1" cap="none" dirty="0" err="1" smtClean="0">
                <a:ln w="0"/>
                <a:solidFill>
                  <a:schemeClr val="tx1"/>
                </a:solidFill>
                <a:effectLst/>
                <a:latin typeface="Candara" panose="020E0502030303020204" pitchFamily="34" charset="0"/>
              </a:rPr>
              <a:t>Darko</a:t>
            </a:r>
            <a:r>
              <a:rPr lang="en-US" b="1" cap="none" dirty="0" smtClean="0">
                <a:ln w="0"/>
                <a:solidFill>
                  <a:schemeClr val="tx1"/>
                </a:solidFill>
                <a:effectLst/>
                <a:latin typeface="Candara" panose="020E0502030303020204" pitchFamily="34" charset="0"/>
              </a:rPr>
              <a:t> </a:t>
            </a:r>
            <a:r>
              <a:rPr lang="en-US" b="1" cap="none" dirty="0" err="1">
                <a:ln w="0"/>
                <a:solidFill>
                  <a:schemeClr val="tx1"/>
                </a:solidFill>
                <a:effectLst/>
                <a:latin typeface="Candara" panose="020E0502030303020204" pitchFamily="34" charset="0"/>
              </a:rPr>
              <a:t>Pajović</a:t>
            </a:r>
            <a:r>
              <a:rPr lang="en-US" b="1" cap="none" dirty="0">
                <a:ln w="0"/>
                <a:solidFill>
                  <a:schemeClr val="tx1"/>
                </a:solidFill>
                <a:effectLst/>
                <a:latin typeface="Candara" panose="020E0502030303020204" pitchFamily="34" charset="0"/>
              </a:rPr>
              <a:t> </a:t>
            </a:r>
            <a:r>
              <a:rPr lang="en-US" cap="none" dirty="0">
                <a:ln w="0"/>
                <a:solidFill>
                  <a:schemeClr val="tx1"/>
                </a:solidFill>
                <a:effectLst/>
                <a:latin typeface="Candara" panose="020E0502030303020204" pitchFamily="34" charset="0"/>
              </a:rPr>
              <a:t>– </a:t>
            </a:r>
            <a:r>
              <a:rPr lang="en-US" cap="none" dirty="0" smtClean="0">
                <a:ln w="0"/>
                <a:solidFill>
                  <a:schemeClr val="tx1"/>
                </a:solidFill>
                <a:effectLst/>
                <a:latin typeface="Candara" panose="020E0502030303020204" pitchFamily="34" charset="0"/>
              </a:rPr>
              <a:t>Positive Montenegro </a:t>
            </a:r>
            <a:r>
              <a:rPr lang="en-US" cap="none" dirty="0">
                <a:ln w="0"/>
                <a:solidFill>
                  <a:schemeClr val="tx1"/>
                </a:solidFill>
                <a:effectLst/>
                <a:latin typeface="Candara" panose="020E0502030303020204" pitchFamily="34" charset="0"/>
              </a:rPr>
              <a:t>(</a:t>
            </a:r>
            <a:r>
              <a:rPr lang="en-US" cap="none" dirty="0" smtClean="0">
                <a:ln w="0"/>
                <a:solidFill>
                  <a:schemeClr val="tx1"/>
                </a:solidFill>
                <a:effectLst/>
                <a:latin typeface="Candara" panose="020E0502030303020204" pitchFamily="34" charset="0"/>
              </a:rPr>
              <a:t>3)</a:t>
            </a:r>
            <a:endParaRPr lang="x-none" cap="none" dirty="0" smtClean="0">
              <a:ln w="0"/>
              <a:solidFill>
                <a:schemeClr val="tx1"/>
              </a:solidFill>
              <a:effectLst/>
              <a:latin typeface="Candara" panose="020E0502030303020204" pitchFamily="34" charset="0"/>
            </a:endParaRPr>
          </a:p>
          <a:p>
            <a:pPr marL="0" indent="0" algn="just">
              <a:buNone/>
            </a:pPr>
            <a:r>
              <a:rPr lang="en-US" b="1" cap="none" dirty="0" smtClean="0">
                <a:ln w="0"/>
                <a:solidFill>
                  <a:schemeClr val="tx1"/>
                </a:solidFill>
                <a:effectLst/>
                <a:latin typeface="Candara" panose="020E0502030303020204" pitchFamily="34" charset="0"/>
              </a:rPr>
              <a:t>Damir </a:t>
            </a:r>
            <a:r>
              <a:rPr lang="en-US" b="1" cap="none" dirty="0" err="1">
                <a:ln w="0"/>
                <a:solidFill>
                  <a:schemeClr val="tx1"/>
                </a:solidFill>
                <a:effectLst/>
                <a:latin typeface="Candara" panose="020E0502030303020204" pitchFamily="34" charset="0"/>
              </a:rPr>
              <a:t>Šehović</a:t>
            </a:r>
            <a:r>
              <a:rPr lang="en-US" b="1" cap="none" dirty="0">
                <a:ln w="0"/>
                <a:solidFill>
                  <a:schemeClr val="tx1"/>
                </a:solidFill>
                <a:effectLst/>
                <a:latin typeface="Candara" panose="020E0502030303020204" pitchFamily="34" charset="0"/>
              </a:rPr>
              <a:t> </a:t>
            </a:r>
            <a:r>
              <a:rPr lang="en-US" cap="none" dirty="0">
                <a:ln w="0"/>
                <a:solidFill>
                  <a:schemeClr val="tx1"/>
                </a:solidFill>
                <a:effectLst/>
                <a:latin typeface="Candara" panose="020E0502030303020204" pitchFamily="34" charset="0"/>
              </a:rPr>
              <a:t>– SDP (</a:t>
            </a:r>
            <a:r>
              <a:rPr lang="en-US" cap="none" dirty="0" smtClean="0">
                <a:ln w="0"/>
                <a:solidFill>
                  <a:schemeClr val="tx1"/>
                </a:solidFill>
                <a:effectLst/>
                <a:latin typeface="Candara" panose="020E0502030303020204" pitchFamily="34" charset="0"/>
              </a:rPr>
              <a:t>3)</a:t>
            </a:r>
            <a:endParaRPr lang="x-none" cap="none" dirty="0" smtClean="0">
              <a:ln w="0"/>
              <a:solidFill>
                <a:schemeClr val="tx1"/>
              </a:solidFill>
              <a:effectLst/>
              <a:latin typeface="Candara" panose="020E0502030303020204" pitchFamily="34" charset="0"/>
            </a:endParaRPr>
          </a:p>
          <a:p>
            <a:pPr marL="0" indent="0" algn="just">
              <a:buNone/>
            </a:pPr>
            <a:r>
              <a:rPr lang="en-US" b="1" cap="none" dirty="0" err="1" smtClean="0">
                <a:ln w="0"/>
                <a:solidFill>
                  <a:schemeClr val="tx1"/>
                </a:solidFill>
                <a:effectLst/>
                <a:latin typeface="Candara" panose="020E0502030303020204" pitchFamily="34" charset="0"/>
              </a:rPr>
              <a:t>Nebojša</a:t>
            </a:r>
            <a:r>
              <a:rPr lang="en-US" b="1" cap="none" dirty="0" smtClean="0">
                <a:ln w="0"/>
                <a:solidFill>
                  <a:schemeClr val="tx1"/>
                </a:solidFill>
                <a:effectLst/>
                <a:latin typeface="Candara" panose="020E0502030303020204" pitchFamily="34" charset="0"/>
              </a:rPr>
              <a:t> </a:t>
            </a:r>
            <a:r>
              <a:rPr lang="en-US" b="1" cap="none" dirty="0" err="1">
                <a:ln w="0"/>
                <a:solidFill>
                  <a:schemeClr val="tx1"/>
                </a:solidFill>
                <a:effectLst/>
                <a:latin typeface="Candara" panose="020E0502030303020204" pitchFamily="34" charset="0"/>
              </a:rPr>
              <a:t>Dožić</a:t>
            </a:r>
            <a:r>
              <a:rPr lang="en-US" b="1" cap="none" dirty="0">
                <a:ln w="0"/>
                <a:solidFill>
                  <a:schemeClr val="tx1"/>
                </a:solidFill>
                <a:effectLst/>
                <a:latin typeface="Candara" panose="020E0502030303020204" pitchFamily="34" charset="0"/>
              </a:rPr>
              <a:t> </a:t>
            </a:r>
            <a:r>
              <a:rPr lang="en-US" cap="none" dirty="0">
                <a:ln w="0"/>
                <a:solidFill>
                  <a:schemeClr val="tx1"/>
                </a:solidFill>
                <a:effectLst/>
                <a:latin typeface="Candara" panose="020E0502030303020204" pitchFamily="34" charset="0"/>
              </a:rPr>
              <a:t>– </a:t>
            </a:r>
            <a:r>
              <a:rPr lang="en-US" cap="none" dirty="0" smtClean="0">
                <a:ln w="0"/>
                <a:solidFill>
                  <a:schemeClr val="tx1"/>
                </a:solidFill>
                <a:effectLst/>
                <a:latin typeface="Candara" panose="020E0502030303020204" pitchFamily="34" charset="0"/>
              </a:rPr>
              <a:t>representative of Government in the Committee of KAP</a:t>
            </a:r>
            <a:endParaRPr lang="x-none" cap="none" dirty="0" smtClean="0">
              <a:ln w="0"/>
              <a:solidFill>
                <a:schemeClr val="tx1"/>
              </a:solidFill>
              <a:effectLst/>
              <a:latin typeface="Candara" panose="020E0502030303020204" pitchFamily="34" charset="0"/>
            </a:endParaRPr>
          </a:p>
          <a:p>
            <a:pPr marL="0" indent="0" algn="just">
              <a:buNone/>
            </a:pPr>
            <a:r>
              <a:rPr lang="x-none" b="1" cap="none" dirty="0" smtClean="0">
                <a:ln w="0"/>
                <a:solidFill>
                  <a:schemeClr val="tx1"/>
                </a:solidFill>
                <a:effectLst/>
                <a:latin typeface="Candara" panose="020E0502030303020204" pitchFamily="34" charset="0"/>
              </a:rPr>
              <a:t>Zoran </a:t>
            </a:r>
            <a:r>
              <a:rPr lang="en-US" b="1" cap="none" dirty="0" err="1" smtClean="0">
                <a:ln w="0"/>
                <a:solidFill>
                  <a:schemeClr val="tx1"/>
                </a:solidFill>
                <a:effectLst/>
                <a:latin typeface="Candara" panose="020E0502030303020204" pitchFamily="34" charset="0"/>
              </a:rPr>
              <a:t>Masoničić</a:t>
            </a:r>
            <a:r>
              <a:rPr lang="en-US" b="1" cap="none" dirty="0" smtClean="0">
                <a:ln w="0"/>
                <a:solidFill>
                  <a:schemeClr val="tx1"/>
                </a:solidFill>
                <a:effectLst/>
                <a:latin typeface="Candara" panose="020E0502030303020204" pitchFamily="34" charset="0"/>
              </a:rPr>
              <a:t> </a:t>
            </a:r>
            <a:r>
              <a:rPr lang="en-US" cap="none" dirty="0">
                <a:ln w="0"/>
                <a:solidFill>
                  <a:schemeClr val="tx1"/>
                </a:solidFill>
                <a:effectLst/>
                <a:latin typeface="Candara" panose="020E0502030303020204" pitchFamily="34" charset="0"/>
              </a:rPr>
              <a:t>– SSCG (3</a:t>
            </a:r>
            <a:r>
              <a:rPr lang="en-US" cap="none" dirty="0" smtClean="0">
                <a:ln w="0"/>
                <a:solidFill>
                  <a:schemeClr val="tx1"/>
                </a:solidFill>
                <a:effectLst/>
                <a:latin typeface="Candara" panose="020E0502030303020204" pitchFamily="34" charset="0"/>
              </a:rPr>
              <a:t>)</a:t>
            </a:r>
            <a:endParaRPr lang="en-US" cap="none" dirty="0">
              <a:ln w="0"/>
              <a:solidFill>
                <a:schemeClr val="tx1"/>
              </a:solidFill>
              <a:effectLst/>
              <a:latin typeface="Candara" panose="020E0502030303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530409382"/>
              </p:ext>
            </p:extLst>
          </p:nvPr>
        </p:nvGraphicFramePr>
        <p:xfrm>
          <a:off x="122830" y="2288276"/>
          <a:ext cx="5158854" cy="2934268"/>
        </p:xfrm>
        <a:graphic>
          <a:graphicData uri="http://schemas.openxmlformats.org/drawingml/2006/table">
            <a:tbl>
              <a:tblPr>
                <a:tableStyleId>{5C22544A-7EE6-4342-B048-85BDC9FD1C3A}</a:tableStyleId>
              </a:tblPr>
              <a:tblGrid>
                <a:gridCol w="822675"/>
                <a:gridCol w="4336179"/>
              </a:tblGrid>
              <a:tr h="291967">
                <a:tc rowSpan="10">
                  <a:txBody>
                    <a:bodyPr/>
                    <a:lstStyle/>
                    <a:p>
                      <a:pPr algn="ctr" fontAlgn="ctr"/>
                      <a:r>
                        <a:rPr lang="pl-PL" sz="1600" b="1" u="none" strike="noStrike" dirty="0">
                          <a:effectLst/>
                          <a:latin typeface="Candara" panose="020E0502030303020204" pitchFamily="34" charset="0"/>
                        </a:rPr>
                        <a:t>TOP 10 </a:t>
                      </a:r>
                      <a:r>
                        <a:rPr lang="en-US" sz="1600" b="1" u="none" strike="noStrike" dirty="0" smtClean="0">
                          <a:effectLst/>
                          <a:latin typeface="Candara" panose="020E0502030303020204" pitchFamily="34" charset="0"/>
                        </a:rPr>
                        <a:t>compared to the number of interlocutors and compared to the number of shows</a:t>
                      </a:r>
                      <a:endParaRPr lang="pl-PL" sz="1600" b="1" i="0" u="none" strike="noStrike" dirty="0">
                        <a:solidFill>
                          <a:srgbClr val="FFFFFF"/>
                        </a:solidFill>
                        <a:effectLst/>
                        <a:latin typeface="Candara" panose="020E0502030303020204" pitchFamily="34" charset="0"/>
                      </a:endParaRPr>
                    </a:p>
                  </a:txBody>
                  <a:tcPr marL="9525" marR="9525" marT="9525" marB="0" vert="vert270" anchor="ctr">
                    <a:solidFill>
                      <a:schemeClr val="tx2">
                        <a:lumMod val="90000"/>
                      </a:schemeClr>
                    </a:solidFill>
                  </a:tcPr>
                </a:tc>
                <a:tc>
                  <a:txBody>
                    <a:bodyPr/>
                    <a:lstStyle/>
                    <a:p>
                      <a:pPr algn="l" fontAlgn="b"/>
                      <a:r>
                        <a:rPr lang="en-US" sz="1600" u="none" strike="noStrike" dirty="0">
                          <a:effectLst/>
                          <a:latin typeface="Candara" panose="020E0502030303020204" pitchFamily="34" charset="0"/>
                        </a:rPr>
                        <a:t>DPS</a:t>
                      </a:r>
                      <a:endParaRPr lang="en-US" sz="1600" b="0" i="0" u="none" strike="noStrike" dirty="0">
                        <a:solidFill>
                          <a:srgbClr val="000000"/>
                        </a:solidFill>
                        <a:effectLst/>
                        <a:latin typeface="Candara" panose="020E0502030303020204" pitchFamily="34" charset="0"/>
                      </a:endParaRPr>
                    </a:p>
                  </a:txBody>
                  <a:tcPr marL="9525" marR="9525" marT="9525" marB="0" anchor="b"/>
                </a:tc>
              </a:tr>
              <a:tr h="291967">
                <a:tc vMerge="1">
                  <a:txBody>
                    <a:bodyPr/>
                    <a:lstStyle/>
                    <a:p>
                      <a:endParaRPr lang="en-US"/>
                    </a:p>
                  </a:txBody>
                  <a:tcPr/>
                </a:tc>
                <a:tc>
                  <a:txBody>
                    <a:bodyPr/>
                    <a:lstStyle/>
                    <a:p>
                      <a:pPr algn="l" fontAlgn="b"/>
                      <a:r>
                        <a:rPr lang="en-US" sz="1600" u="none" strike="noStrike" dirty="0">
                          <a:effectLst/>
                          <a:latin typeface="Candara" panose="020E0502030303020204" pitchFamily="34" charset="0"/>
                        </a:rPr>
                        <a:t>SNP</a:t>
                      </a:r>
                      <a:endParaRPr lang="en-US" sz="1600" b="0" i="0" u="none" strike="noStrike" dirty="0">
                        <a:solidFill>
                          <a:srgbClr val="000000"/>
                        </a:solidFill>
                        <a:effectLst/>
                        <a:latin typeface="Candara" panose="020E0502030303020204" pitchFamily="34" charset="0"/>
                      </a:endParaRPr>
                    </a:p>
                  </a:txBody>
                  <a:tcPr marL="9525" marR="9525" marT="9525" marB="0" anchor="b"/>
                </a:tc>
              </a:tr>
              <a:tr h="291967">
                <a:tc vMerge="1">
                  <a:txBody>
                    <a:bodyPr/>
                    <a:lstStyle/>
                    <a:p>
                      <a:endParaRPr lang="en-US"/>
                    </a:p>
                  </a:txBody>
                  <a:tcPr/>
                </a:tc>
                <a:tc>
                  <a:txBody>
                    <a:bodyPr/>
                    <a:lstStyle/>
                    <a:p>
                      <a:pPr algn="l" fontAlgn="b"/>
                      <a:r>
                        <a:rPr lang="en-US" sz="1600" u="none" strike="noStrike" dirty="0" smtClean="0">
                          <a:effectLst/>
                          <a:latin typeface="Candara" panose="020E0502030303020204" pitchFamily="34" charset="0"/>
                        </a:rPr>
                        <a:t>Ministry of Education</a:t>
                      </a:r>
                      <a:endParaRPr lang="en-US" sz="1600" b="0" i="0" u="none" strike="noStrike" dirty="0">
                        <a:solidFill>
                          <a:srgbClr val="000000"/>
                        </a:solidFill>
                        <a:effectLst/>
                        <a:latin typeface="Candara" panose="020E0502030303020204" pitchFamily="34" charset="0"/>
                      </a:endParaRPr>
                    </a:p>
                  </a:txBody>
                  <a:tcPr marL="9525" marR="9525" marT="9525" marB="0" anchor="b"/>
                </a:tc>
              </a:tr>
              <a:tr h="291967">
                <a:tc vMerge="1">
                  <a:txBody>
                    <a:bodyPr/>
                    <a:lstStyle/>
                    <a:p>
                      <a:endParaRPr lang="en-US"/>
                    </a:p>
                  </a:txBody>
                  <a:tcPr/>
                </a:tc>
                <a:tc>
                  <a:txBody>
                    <a:bodyPr/>
                    <a:lstStyle/>
                    <a:p>
                      <a:pPr algn="l" fontAlgn="b"/>
                      <a:r>
                        <a:rPr lang="en-US" sz="1600" u="none" strike="noStrike" dirty="0">
                          <a:effectLst/>
                          <a:latin typeface="Candara" panose="020E0502030303020204" pitchFamily="34" charset="0"/>
                        </a:rPr>
                        <a:t>DF</a:t>
                      </a:r>
                      <a:endParaRPr lang="en-US" sz="1600" b="0" i="0" u="none" strike="noStrike" dirty="0">
                        <a:solidFill>
                          <a:srgbClr val="000000"/>
                        </a:solidFill>
                        <a:effectLst/>
                        <a:latin typeface="Candara" panose="020E0502030303020204" pitchFamily="34" charset="0"/>
                      </a:endParaRPr>
                    </a:p>
                  </a:txBody>
                  <a:tcPr marL="9525" marR="9525" marT="9525" marB="0" anchor="b"/>
                </a:tc>
              </a:tr>
              <a:tr h="291967">
                <a:tc vMerge="1">
                  <a:txBody>
                    <a:bodyPr/>
                    <a:lstStyle/>
                    <a:p>
                      <a:endParaRPr lang="en-US"/>
                    </a:p>
                  </a:txBody>
                  <a:tcPr/>
                </a:tc>
                <a:tc>
                  <a:txBody>
                    <a:bodyPr/>
                    <a:lstStyle/>
                    <a:p>
                      <a:pPr algn="l" fontAlgn="b"/>
                      <a:r>
                        <a:rPr lang="en-US" sz="1600" u="none" strike="noStrike" dirty="0" smtClean="0">
                          <a:effectLst/>
                          <a:latin typeface="Candara" panose="020E0502030303020204" pitchFamily="34" charset="0"/>
                        </a:rPr>
                        <a:t>General and </a:t>
                      </a:r>
                      <a:r>
                        <a:rPr lang="en-US" sz="1600" u="none" strike="noStrike" dirty="0" err="1" smtClean="0">
                          <a:effectLst/>
                          <a:latin typeface="Candara" panose="020E0502030303020204" pitchFamily="34" charset="0"/>
                        </a:rPr>
                        <a:t>specialised</a:t>
                      </a:r>
                      <a:r>
                        <a:rPr lang="en-US" sz="1600" u="none" strike="noStrike" baseline="0" dirty="0" smtClean="0">
                          <a:effectLst/>
                          <a:latin typeface="Candara" panose="020E0502030303020204" pitchFamily="34" charset="0"/>
                        </a:rPr>
                        <a:t> hospitals</a:t>
                      </a:r>
                      <a:endParaRPr lang="en-US" sz="1600" b="0" i="0" u="none" strike="noStrike" dirty="0">
                        <a:solidFill>
                          <a:srgbClr val="000000"/>
                        </a:solidFill>
                        <a:effectLst/>
                        <a:latin typeface="Candara" panose="020E0502030303020204" pitchFamily="34" charset="0"/>
                      </a:endParaRPr>
                    </a:p>
                  </a:txBody>
                  <a:tcPr marL="9525" marR="9525" marT="9525" marB="0" anchor="b"/>
                </a:tc>
              </a:tr>
              <a:tr h="291967">
                <a:tc vMerge="1">
                  <a:txBody>
                    <a:bodyPr/>
                    <a:lstStyle/>
                    <a:p>
                      <a:endParaRPr lang="en-US"/>
                    </a:p>
                  </a:txBody>
                  <a:tcPr/>
                </a:tc>
                <a:tc>
                  <a:txBody>
                    <a:bodyPr/>
                    <a:lstStyle/>
                    <a:p>
                      <a:pPr algn="l" fontAlgn="b"/>
                      <a:r>
                        <a:rPr lang="en-US" sz="1600" u="none" strike="noStrike" dirty="0" smtClean="0">
                          <a:effectLst/>
                          <a:latin typeface="Candara" panose="020E0502030303020204" pitchFamily="34" charset="0"/>
                        </a:rPr>
                        <a:t>Basic court</a:t>
                      </a:r>
                      <a:endParaRPr lang="en-US" sz="1600" b="0" i="0" u="none" strike="noStrike" dirty="0">
                        <a:solidFill>
                          <a:srgbClr val="000000"/>
                        </a:solidFill>
                        <a:effectLst/>
                        <a:latin typeface="Candara" panose="020E0502030303020204" pitchFamily="34" charset="0"/>
                      </a:endParaRPr>
                    </a:p>
                  </a:txBody>
                  <a:tcPr marL="9525" marR="9525" marT="9525" marB="0" anchor="b"/>
                </a:tc>
              </a:tr>
              <a:tr h="291967">
                <a:tc vMerge="1">
                  <a:txBody>
                    <a:bodyPr/>
                    <a:lstStyle/>
                    <a:p>
                      <a:endParaRPr lang="en-US"/>
                    </a:p>
                  </a:txBody>
                  <a:tcPr/>
                </a:tc>
                <a:tc>
                  <a:txBody>
                    <a:bodyPr/>
                    <a:lstStyle/>
                    <a:p>
                      <a:pPr algn="l" fontAlgn="b"/>
                      <a:r>
                        <a:rPr lang="en-US" sz="1600" u="none" strike="noStrike" dirty="0" smtClean="0">
                          <a:effectLst/>
                          <a:latin typeface="Candara" panose="020E0502030303020204" pitchFamily="34" charset="0"/>
                        </a:rPr>
                        <a:t>Employers Union</a:t>
                      </a:r>
                      <a:endParaRPr lang="en-US" sz="1600" b="0" i="0" u="none" strike="noStrike" dirty="0">
                        <a:solidFill>
                          <a:srgbClr val="000000"/>
                        </a:solidFill>
                        <a:effectLst/>
                        <a:latin typeface="Candara" panose="020E0502030303020204" pitchFamily="34" charset="0"/>
                      </a:endParaRPr>
                    </a:p>
                  </a:txBody>
                  <a:tcPr marL="9525" marR="9525" marT="9525" marB="0" anchor="b"/>
                </a:tc>
              </a:tr>
              <a:tr h="291967">
                <a:tc vMerge="1">
                  <a:txBody>
                    <a:bodyPr/>
                    <a:lstStyle/>
                    <a:p>
                      <a:endParaRPr lang="en-US"/>
                    </a:p>
                  </a:txBody>
                  <a:tcPr/>
                </a:tc>
                <a:tc>
                  <a:txBody>
                    <a:bodyPr/>
                    <a:lstStyle/>
                    <a:p>
                      <a:pPr algn="l" fontAlgn="b"/>
                      <a:r>
                        <a:rPr lang="en-US" sz="1600" u="none" strike="noStrike" dirty="0" smtClean="0">
                          <a:effectLst/>
                          <a:latin typeface="Candara" panose="020E0502030303020204" pitchFamily="34" charset="0"/>
                        </a:rPr>
                        <a:t>Ministry of Health</a:t>
                      </a:r>
                      <a:endParaRPr lang="en-US" sz="1600" b="0" i="0" u="none" strike="noStrike" dirty="0">
                        <a:solidFill>
                          <a:srgbClr val="000000"/>
                        </a:solidFill>
                        <a:effectLst/>
                        <a:latin typeface="Candara" panose="020E0502030303020204" pitchFamily="34" charset="0"/>
                      </a:endParaRPr>
                    </a:p>
                  </a:txBody>
                  <a:tcPr marL="9525" marR="9525" marT="9525" marB="0" anchor="b"/>
                </a:tc>
              </a:tr>
              <a:tr h="291967">
                <a:tc vMerge="1">
                  <a:txBody>
                    <a:bodyPr/>
                    <a:lstStyle/>
                    <a:p>
                      <a:endParaRPr lang="en-US"/>
                    </a:p>
                  </a:txBody>
                  <a:tcPr/>
                </a:tc>
                <a:tc>
                  <a:txBody>
                    <a:bodyPr/>
                    <a:lstStyle/>
                    <a:p>
                      <a:pPr algn="l" fontAlgn="b"/>
                      <a:r>
                        <a:rPr lang="en-US" sz="1600" u="none" strike="noStrike" dirty="0" smtClean="0">
                          <a:effectLst/>
                          <a:latin typeface="Candara" panose="020E0502030303020204" pitchFamily="34" charset="0"/>
                        </a:rPr>
                        <a:t>Positive</a:t>
                      </a:r>
                      <a:r>
                        <a:rPr lang="en-US" sz="1600" u="none" strike="noStrike" baseline="0" dirty="0" smtClean="0">
                          <a:effectLst/>
                          <a:latin typeface="Candara" panose="020E0502030303020204" pitchFamily="34" charset="0"/>
                        </a:rPr>
                        <a:t> Montenegro</a:t>
                      </a:r>
                      <a:endParaRPr lang="en-US" sz="1600" b="0" i="0" u="none" strike="noStrike" dirty="0">
                        <a:solidFill>
                          <a:srgbClr val="000000"/>
                        </a:solidFill>
                        <a:effectLst/>
                        <a:latin typeface="Candara" panose="020E0502030303020204" pitchFamily="34" charset="0"/>
                      </a:endParaRPr>
                    </a:p>
                  </a:txBody>
                  <a:tcPr marL="9525" marR="9525" marT="9525" marB="0" anchor="b"/>
                </a:tc>
              </a:tr>
              <a:tr h="306565">
                <a:tc vMerge="1">
                  <a:txBody>
                    <a:bodyPr/>
                    <a:lstStyle/>
                    <a:p>
                      <a:endParaRPr lang="en-US"/>
                    </a:p>
                  </a:txBody>
                  <a:tcPr/>
                </a:tc>
                <a:tc>
                  <a:txBody>
                    <a:bodyPr/>
                    <a:lstStyle/>
                    <a:p>
                      <a:pPr algn="l" fontAlgn="b"/>
                      <a:r>
                        <a:rPr lang="en-US" sz="1600" u="none" strike="noStrike" dirty="0" smtClean="0">
                          <a:effectLst/>
                          <a:latin typeface="Candara" panose="020E0502030303020204" pitchFamily="34" charset="0"/>
                        </a:rPr>
                        <a:t>Ministry of Agriculture and Rural Development</a:t>
                      </a:r>
                      <a:endParaRPr lang="en-US" sz="1600" b="0" i="0" u="none" strike="noStrike" dirty="0">
                        <a:solidFill>
                          <a:srgbClr val="000000"/>
                        </a:solidFill>
                        <a:effectLst/>
                        <a:latin typeface="Candara" panose="020E0502030303020204" pitchFamily="34" charset="0"/>
                      </a:endParaRPr>
                    </a:p>
                  </a:txBody>
                  <a:tcPr marL="9525" marR="9525" marT="9525" marB="0" anchor="b"/>
                </a:tc>
              </a:tr>
            </a:tbl>
          </a:graphicData>
        </a:graphic>
      </p:graphicFrame>
    </p:spTree>
    <p:extLst>
      <p:ext uri="{BB962C8B-B14F-4D97-AF65-F5344CB8AC3E}">
        <p14:creationId xmlns:p14="http://schemas.microsoft.com/office/powerpoint/2010/main" xmlns="" val="1988126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985" y="5718413"/>
            <a:ext cx="2279176" cy="1139588"/>
          </a:xfrm>
          <a:prstGeom prst="rect">
            <a:avLst/>
          </a:prstGeom>
        </p:spPr>
      </p:pic>
      <p:sp>
        <p:nvSpPr>
          <p:cNvPr id="9" name="Content Placeholder 8"/>
          <p:cNvSpPr>
            <a:spLocks noGrp="1"/>
          </p:cNvSpPr>
          <p:nvPr>
            <p:ph idx="1"/>
          </p:nvPr>
        </p:nvSpPr>
        <p:spPr>
          <a:xfrm>
            <a:off x="709684" y="1719619"/>
            <a:ext cx="10337727" cy="4071582"/>
          </a:xfrm>
        </p:spPr>
        <p:txBody>
          <a:bodyPr>
            <a:normAutofit fontScale="92500" lnSpcReduction="10000"/>
          </a:bodyPr>
          <a:lstStyle/>
          <a:p>
            <a:pPr marL="0" indent="0">
              <a:buNone/>
            </a:pPr>
            <a:r>
              <a:rPr lang="x-none" sz="3200" b="1" cap="none" dirty="0" smtClean="0">
                <a:ln w="0"/>
                <a:solidFill>
                  <a:schemeClr val="tx1"/>
                </a:solidFill>
                <a:effectLst/>
                <a:latin typeface="Candara" panose="020E0502030303020204" pitchFamily="34" charset="0"/>
              </a:rPr>
              <a:t>2014</a:t>
            </a:r>
          </a:p>
          <a:p>
            <a:pPr algn="just"/>
            <a:r>
              <a:rPr lang="en-GB" b="1" dirty="0" smtClean="0">
                <a:effectLst/>
              </a:rPr>
              <a:t>2014 </a:t>
            </a:r>
            <a:r>
              <a:rPr lang="en-GB" b="1" dirty="0">
                <a:effectLst/>
              </a:rPr>
              <a:t>was marked by </a:t>
            </a:r>
            <a:r>
              <a:rPr lang="en-GB" b="1" dirty="0" smtClean="0">
                <a:effectLst/>
              </a:rPr>
              <a:t>local elections in </a:t>
            </a:r>
            <a:r>
              <a:rPr lang="en-GB" b="1" dirty="0" err="1">
                <a:effectLst/>
              </a:rPr>
              <a:t>Ulcinj</a:t>
            </a:r>
            <a:r>
              <a:rPr lang="en-GB" b="1" dirty="0">
                <a:effectLst/>
              </a:rPr>
              <a:t> (January), then in </a:t>
            </a:r>
            <a:r>
              <a:rPr lang="en-GB" b="1" dirty="0" err="1">
                <a:effectLst/>
              </a:rPr>
              <a:t>Berane</a:t>
            </a:r>
            <a:r>
              <a:rPr lang="en-GB" b="1" dirty="0">
                <a:effectLst/>
              </a:rPr>
              <a:t> (March), and in May </a:t>
            </a:r>
            <a:r>
              <a:rPr lang="en-GB" b="1" dirty="0" smtClean="0">
                <a:effectLst/>
              </a:rPr>
              <a:t>in </a:t>
            </a:r>
            <a:r>
              <a:rPr lang="en-GB" b="1" dirty="0">
                <a:effectLst/>
              </a:rPr>
              <a:t>Podgorica, Bar, </a:t>
            </a:r>
            <a:r>
              <a:rPr lang="x-none" b="1" dirty="0">
                <a:effectLst/>
              </a:rPr>
              <a:t>Bijelo Polje, Danilovgrad, Žabljak, Kolašin, Plav, Plužine, Pljevlja, Rožaje, Šavnik, newly formed municipality of Gusinje, and city municipalities of Golubovci and Tuzi</a:t>
            </a:r>
            <a:r>
              <a:rPr lang="en-GB" b="1" dirty="0">
                <a:effectLst/>
              </a:rPr>
              <a:t>. </a:t>
            </a:r>
            <a:endParaRPr lang="en-GB" b="1" dirty="0" smtClean="0">
              <a:effectLst/>
            </a:endParaRPr>
          </a:p>
          <a:p>
            <a:pPr algn="just"/>
            <a:r>
              <a:rPr lang="en-GB" b="1" dirty="0" smtClean="0">
                <a:effectLst/>
              </a:rPr>
              <a:t>RTCG </a:t>
            </a:r>
            <a:r>
              <a:rPr lang="en-GB" b="1" dirty="0">
                <a:effectLst/>
              </a:rPr>
              <a:t>covered them through three debates, electoral night and regular </a:t>
            </a:r>
            <a:r>
              <a:rPr lang="en-GB" b="1" dirty="0" smtClean="0">
                <a:effectLst/>
              </a:rPr>
              <a:t>news </a:t>
            </a:r>
            <a:r>
              <a:rPr lang="en-GB" b="1" dirty="0">
                <a:effectLst/>
              </a:rPr>
              <a:t>shows, all in the total duration of 914 minutes. Debates on public broadcaster were organised by respecting the form prescribed by the rulebooks. In that regard, the organised debates presented a practical quoting or paraphrasing of written programmes of electoral lists, without the essential review on real problems which citizens of local self-governments face, therefore without the dynamics which catches the eye of viewers and provides new </a:t>
            </a:r>
            <a:r>
              <a:rPr lang="en-GB" b="1" dirty="0" smtClean="0">
                <a:effectLst/>
              </a:rPr>
              <a:t>information.</a:t>
            </a:r>
            <a:endParaRPr lang="en-US" b="1" dirty="0">
              <a:effectLst/>
            </a:endParaRPr>
          </a:p>
          <a:p>
            <a:pPr algn="just"/>
            <a:r>
              <a:rPr lang="en-US" cap="none" dirty="0" smtClean="0">
                <a:ln w="0"/>
                <a:solidFill>
                  <a:schemeClr val="tx1"/>
                </a:solidFill>
                <a:effectLst/>
                <a:latin typeface="Candara" panose="020E0502030303020204" pitchFamily="34" charset="0"/>
              </a:rPr>
              <a:t>.</a:t>
            </a:r>
            <a:endParaRPr lang="en-US" cap="none" dirty="0">
              <a:ln w="0"/>
              <a:solidFill>
                <a:schemeClr val="tx1"/>
              </a:solidFill>
              <a:effectLst/>
              <a:latin typeface="Candara" panose="020E0502030303020204" pitchFamily="34" charset="0"/>
            </a:endParaRPr>
          </a:p>
        </p:txBody>
      </p:sp>
    </p:spTree>
    <p:extLst>
      <p:ext uri="{BB962C8B-B14F-4D97-AF65-F5344CB8AC3E}">
        <p14:creationId xmlns:p14="http://schemas.microsoft.com/office/powerpoint/2010/main" xmlns="" val="3304077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985" y="5718413"/>
            <a:ext cx="2279176" cy="113958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xmlns="" val="3036768651"/>
              </p:ext>
            </p:extLst>
          </p:nvPr>
        </p:nvGraphicFramePr>
        <p:xfrm>
          <a:off x="232012" y="2133384"/>
          <a:ext cx="5289859" cy="3189463"/>
        </p:xfrm>
        <a:graphic>
          <a:graphicData uri="http://schemas.openxmlformats.org/drawingml/2006/table">
            <a:tbl>
              <a:tblPr>
                <a:tableStyleId>{5C22544A-7EE6-4342-B048-85BDC9FD1C3A}</a:tableStyleId>
              </a:tblPr>
              <a:tblGrid>
                <a:gridCol w="843566"/>
                <a:gridCol w="4446293"/>
              </a:tblGrid>
              <a:tr h="233344">
                <a:tc rowSpan="10">
                  <a:txBody>
                    <a:bodyPr/>
                    <a:lstStyle/>
                    <a:p>
                      <a:pPr algn="ctr" fontAlgn="ctr"/>
                      <a:r>
                        <a:rPr lang="pl-PL" sz="1600" b="1" u="none" strike="noStrike" dirty="0" smtClean="0">
                          <a:effectLst/>
                          <a:latin typeface="Candara" panose="020E0502030303020204" pitchFamily="34" charset="0"/>
                        </a:rPr>
                        <a:t>TOP 10 </a:t>
                      </a:r>
                      <a:r>
                        <a:rPr lang="en-US" sz="1600" b="1" u="none" strike="noStrike" dirty="0" smtClean="0">
                          <a:effectLst/>
                          <a:latin typeface="Candara" panose="020E0502030303020204" pitchFamily="34" charset="0"/>
                        </a:rPr>
                        <a:t>compared to the number of interlocutors and compared to the number of shows</a:t>
                      </a:r>
                      <a:endParaRPr lang="pl-PL" sz="1600" b="1" i="0" u="none" strike="noStrike" dirty="0">
                        <a:solidFill>
                          <a:srgbClr val="FFFFFF"/>
                        </a:solidFill>
                        <a:effectLst/>
                        <a:latin typeface="Candara" panose="020E0502030303020204" pitchFamily="34" charset="0"/>
                      </a:endParaRPr>
                    </a:p>
                  </a:txBody>
                  <a:tcPr marL="9525" marR="9525" marT="9525" marB="0" vert="vert270" anchor="ctr">
                    <a:solidFill>
                      <a:schemeClr val="tx2">
                        <a:lumMod val="90000"/>
                      </a:schemeClr>
                    </a:solidFill>
                  </a:tcPr>
                </a:tc>
                <a:tc>
                  <a:txBody>
                    <a:bodyPr/>
                    <a:lstStyle/>
                    <a:p>
                      <a:pPr algn="l" fontAlgn="b"/>
                      <a:r>
                        <a:rPr lang="en-US" sz="1600" u="none" strike="noStrike" dirty="0">
                          <a:effectLst/>
                          <a:latin typeface="Candara" panose="020E0502030303020204" pitchFamily="34" charset="0"/>
                        </a:rPr>
                        <a:t>DPS</a:t>
                      </a:r>
                      <a:endParaRPr lang="en-US" sz="1600" b="0" i="0" u="none" strike="noStrike" dirty="0">
                        <a:solidFill>
                          <a:srgbClr val="000000"/>
                        </a:solidFill>
                        <a:effectLst/>
                        <a:latin typeface="Candara" panose="020E0502030303020204" pitchFamily="34" charset="0"/>
                      </a:endParaRPr>
                    </a:p>
                  </a:txBody>
                  <a:tcPr marL="9525" marR="9525" marT="9525" marB="0" anchor="b"/>
                </a:tc>
              </a:tr>
              <a:tr h="310347">
                <a:tc vMerge="1">
                  <a:txBody>
                    <a:bodyPr/>
                    <a:lstStyle/>
                    <a:p>
                      <a:endParaRPr lang="en-US"/>
                    </a:p>
                  </a:txBody>
                  <a:tcPr/>
                </a:tc>
                <a:tc>
                  <a:txBody>
                    <a:bodyPr/>
                    <a:lstStyle/>
                    <a:p>
                      <a:pPr algn="l" fontAlgn="b"/>
                      <a:r>
                        <a:rPr lang="en-US" sz="1600" u="none" strike="noStrike">
                          <a:effectLst/>
                          <a:latin typeface="Candara" panose="020E0502030303020204" pitchFamily="34" charset="0"/>
                        </a:rPr>
                        <a:t>SNP</a:t>
                      </a:r>
                      <a:endParaRPr lang="en-US" sz="1600" b="0" i="0" u="none" strike="noStrike">
                        <a:solidFill>
                          <a:srgbClr val="000000"/>
                        </a:solidFill>
                        <a:effectLst/>
                        <a:latin typeface="Candara" panose="020E0502030303020204" pitchFamily="34" charset="0"/>
                      </a:endParaRPr>
                    </a:p>
                  </a:txBody>
                  <a:tcPr marL="9525" marR="9525" marT="9525" marB="0" anchor="b"/>
                </a:tc>
              </a:tr>
              <a:tr h="310347">
                <a:tc vMerge="1">
                  <a:txBody>
                    <a:bodyPr/>
                    <a:lstStyle/>
                    <a:p>
                      <a:endParaRPr lang="en-US"/>
                    </a:p>
                  </a:txBody>
                  <a:tcPr/>
                </a:tc>
                <a:tc>
                  <a:txBody>
                    <a:bodyPr/>
                    <a:lstStyle/>
                    <a:p>
                      <a:pPr algn="l" fontAlgn="b"/>
                      <a:r>
                        <a:rPr lang="en-US" sz="1600" u="none" strike="noStrike" dirty="0" smtClean="0">
                          <a:effectLst/>
                          <a:latin typeface="Candara" panose="020E0502030303020204" pitchFamily="34" charset="0"/>
                        </a:rPr>
                        <a:t>Ministry of Health</a:t>
                      </a:r>
                      <a:endParaRPr lang="en-US" sz="1600" b="0" i="0" u="none" strike="noStrike" dirty="0">
                        <a:solidFill>
                          <a:srgbClr val="000000"/>
                        </a:solidFill>
                        <a:effectLst/>
                        <a:latin typeface="Candara" panose="020E0502030303020204" pitchFamily="34" charset="0"/>
                      </a:endParaRPr>
                    </a:p>
                  </a:txBody>
                  <a:tcPr marL="9525" marR="9525" marT="9525" marB="0" anchor="b"/>
                </a:tc>
              </a:tr>
              <a:tr h="310347">
                <a:tc vMerge="1">
                  <a:txBody>
                    <a:bodyPr/>
                    <a:lstStyle/>
                    <a:p>
                      <a:endParaRPr lang="en-US"/>
                    </a:p>
                  </a:txBody>
                  <a:tcPr/>
                </a:tc>
                <a:tc>
                  <a:txBody>
                    <a:bodyPr/>
                    <a:lstStyle/>
                    <a:p>
                      <a:pPr algn="l" fontAlgn="b"/>
                      <a:r>
                        <a:rPr lang="en-US" sz="1600" u="none" strike="noStrike" dirty="0">
                          <a:effectLst/>
                          <a:latin typeface="Candara" panose="020E0502030303020204" pitchFamily="34" charset="0"/>
                        </a:rPr>
                        <a:t>DF</a:t>
                      </a:r>
                      <a:endParaRPr lang="en-US" sz="1600" b="0" i="0" u="none" strike="noStrike" dirty="0">
                        <a:solidFill>
                          <a:srgbClr val="000000"/>
                        </a:solidFill>
                        <a:effectLst/>
                        <a:latin typeface="Candara" panose="020E0502030303020204" pitchFamily="34" charset="0"/>
                      </a:endParaRPr>
                    </a:p>
                  </a:txBody>
                  <a:tcPr marL="9525" marR="9525" marT="9525" marB="0" anchor="b"/>
                </a:tc>
              </a:tr>
              <a:tr h="453322">
                <a:tc vMerge="1">
                  <a:txBody>
                    <a:bodyPr/>
                    <a:lstStyle/>
                    <a:p>
                      <a:endParaRPr lang="en-US"/>
                    </a:p>
                  </a:txBody>
                  <a:tcPr/>
                </a:tc>
                <a:tc>
                  <a:txBody>
                    <a:bodyPr/>
                    <a:lstStyle/>
                    <a:p>
                      <a:pPr algn="l" fontAlgn="b"/>
                      <a:r>
                        <a:rPr lang="en-US" sz="1600" u="none" strike="noStrike" dirty="0" smtClean="0">
                          <a:effectLst/>
                          <a:latin typeface="Candara" panose="020E0502030303020204" pitchFamily="34" charset="0"/>
                        </a:rPr>
                        <a:t>Ministry of Agriculture</a:t>
                      </a:r>
                      <a:r>
                        <a:rPr lang="en-US" sz="1600" u="none" strike="noStrike" baseline="0" dirty="0" smtClean="0">
                          <a:effectLst/>
                          <a:latin typeface="Candara" panose="020E0502030303020204" pitchFamily="34" charset="0"/>
                        </a:rPr>
                        <a:t> and Rural Development</a:t>
                      </a:r>
                      <a:endParaRPr lang="en-US" sz="1600" b="0" i="0" u="none" strike="noStrike" dirty="0">
                        <a:solidFill>
                          <a:srgbClr val="000000"/>
                        </a:solidFill>
                        <a:effectLst/>
                        <a:latin typeface="Candara" panose="020E0502030303020204" pitchFamily="34" charset="0"/>
                      </a:endParaRPr>
                    </a:p>
                  </a:txBody>
                  <a:tcPr marL="9525" marR="9525" marT="9525" marB="0" anchor="b"/>
                </a:tc>
              </a:tr>
              <a:tr h="310347">
                <a:tc vMerge="1">
                  <a:txBody>
                    <a:bodyPr/>
                    <a:lstStyle/>
                    <a:p>
                      <a:endParaRPr lang="en-US"/>
                    </a:p>
                  </a:txBody>
                  <a:tcPr/>
                </a:tc>
                <a:tc>
                  <a:txBody>
                    <a:bodyPr/>
                    <a:lstStyle/>
                    <a:p>
                      <a:pPr algn="l" fontAlgn="b"/>
                      <a:r>
                        <a:rPr lang="en-US" sz="1600" u="none" strike="noStrike" dirty="0" smtClean="0">
                          <a:effectLst/>
                          <a:latin typeface="Candara" panose="020E0502030303020204" pitchFamily="34" charset="0"/>
                        </a:rPr>
                        <a:t>Union of Free Trade</a:t>
                      </a:r>
                      <a:r>
                        <a:rPr lang="en-US" sz="1600" u="none" strike="noStrike" baseline="0" dirty="0" smtClean="0">
                          <a:effectLst/>
                          <a:latin typeface="Candara" panose="020E0502030303020204" pitchFamily="34" charset="0"/>
                        </a:rPr>
                        <a:t> Unions</a:t>
                      </a:r>
                      <a:endParaRPr lang="en-US" sz="1600" b="0" i="0" u="none" strike="noStrike" dirty="0">
                        <a:solidFill>
                          <a:srgbClr val="000000"/>
                        </a:solidFill>
                        <a:effectLst/>
                        <a:latin typeface="Candara" panose="020E0502030303020204" pitchFamily="34" charset="0"/>
                      </a:endParaRPr>
                    </a:p>
                  </a:txBody>
                  <a:tcPr marL="9525" marR="9525" marT="9525" marB="0" anchor="b"/>
                </a:tc>
              </a:tr>
              <a:tr h="310347">
                <a:tc vMerge="1">
                  <a:txBody>
                    <a:bodyPr/>
                    <a:lstStyle/>
                    <a:p>
                      <a:endParaRPr lang="en-US"/>
                    </a:p>
                  </a:txBody>
                  <a:tcPr/>
                </a:tc>
                <a:tc>
                  <a:txBody>
                    <a:bodyPr/>
                    <a:lstStyle/>
                    <a:p>
                      <a:pPr algn="l" fontAlgn="b"/>
                      <a:r>
                        <a:rPr lang="en-US" sz="1600" u="none" strike="noStrike" dirty="0" smtClean="0">
                          <a:effectLst/>
                          <a:latin typeface="Candara" panose="020E0502030303020204" pitchFamily="34" charset="0"/>
                        </a:rPr>
                        <a:t>Positive Montenegro</a:t>
                      </a:r>
                      <a:endParaRPr lang="en-US" sz="1600" b="0" i="0" u="none" strike="noStrike" dirty="0">
                        <a:solidFill>
                          <a:srgbClr val="000000"/>
                        </a:solidFill>
                        <a:effectLst/>
                        <a:latin typeface="Candara" panose="020E0502030303020204" pitchFamily="34" charset="0"/>
                      </a:endParaRPr>
                    </a:p>
                  </a:txBody>
                  <a:tcPr marL="9525" marR="9525" marT="9525" marB="0" anchor="b"/>
                </a:tc>
              </a:tr>
              <a:tr h="310347">
                <a:tc vMerge="1">
                  <a:txBody>
                    <a:bodyPr/>
                    <a:lstStyle/>
                    <a:p>
                      <a:endParaRPr lang="en-US"/>
                    </a:p>
                  </a:txBody>
                  <a:tcPr/>
                </a:tc>
                <a:tc>
                  <a:txBody>
                    <a:bodyPr/>
                    <a:lstStyle/>
                    <a:p>
                      <a:pPr algn="l" fontAlgn="b"/>
                      <a:r>
                        <a:rPr lang="en-US" sz="1600" u="none" strike="noStrike" dirty="0" smtClean="0">
                          <a:effectLst/>
                          <a:latin typeface="Candara" panose="020E0502030303020204" pitchFamily="34" charset="0"/>
                        </a:rPr>
                        <a:t>Administration for Inspection</a:t>
                      </a:r>
                      <a:r>
                        <a:rPr lang="en-US" sz="1600" u="none" strike="noStrike" baseline="0" dirty="0" smtClean="0">
                          <a:effectLst/>
                          <a:latin typeface="Candara" panose="020E0502030303020204" pitchFamily="34" charset="0"/>
                        </a:rPr>
                        <a:t> Affairs</a:t>
                      </a:r>
                    </a:p>
                  </a:txBody>
                  <a:tcPr marL="9525" marR="9525" marT="9525" marB="0" anchor="b"/>
                </a:tc>
              </a:tr>
              <a:tr h="310347">
                <a:tc vMerge="1">
                  <a:txBody>
                    <a:bodyPr/>
                    <a:lstStyle/>
                    <a:p>
                      <a:endParaRPr lang="en-US"/>
                    </a:p>
                  </a:txBody>
                  <a:tcPr/>
                </a:tc>
                <a:tc>
                  <a:txBody>
                    <a:bodyPr/>
                    <a:lstStyle/>
                    <a:p>
                      <a:pPr algn="l" fontAlgn="b"/>
                      <a:r>
                        <a:rPr lang="en-US" sz="1600" u="none" strike="noStrike" dirty="0" smtClean="0">
                          <a:effectLst/>
                          <a:latin typeface="Candara" panose="020E0502030303020204" pitchFamily="34" charset="0"/>
                        </a:rPr>
                        <a:t>Trade Union States of Montenegro</a:t>
                      </a:r>
                      <a:endParaRPr lang="en-US" sz="1600" b="0" i="0" u="none" strike="noStrike" dirty="0">
                        <a:solidFill>
                          <a:srgbClr val="000000"/>
                        </a:solidFill>
                        <a:effectLst/>
                        <a:latin typeface="Candara" panose="020E0502030303020204" pitchFamily="34" charset="0"/>
                      </a:endParaRPr>
                    </a:p>
                  </a:txBody>
                  <a:tcPr marL="9525" marR="9525" marT="9525" marB="0" anchor="b"/>
                </a:tc>
              </a:tr>
              <a:tr h="310347">
                <a:tc vMerge="1">
                  <a:txBody>
                    <a:bodyPr/>
                    <a:lstStyle/>
                    <a:p>
                      <a:endParaRPr lang="en-US"/>
                    </a:p>
                  </a:txBody>
                  <a:tcPr/>
                </a:tc>
                <a:tc>
                  <a:txBody>
                    <a:bodyPr/>
                    <a:lstStyle/>
                    <a:p>
                      <a:pPr algn="l" fontAlgn="b"/>
                      <a:r>
                        <a:rPr lang="en-US" sz="1600" u="none" strike="noStrike" dirty="0" smtClean="0">
                          <a:effectLst/>
                          <a:latin typeface="Candara" panose="020E0502030303020204" pitchFamily="34" charset="0"/>
                        </a:rPr>
                        <a:t>University of Montenegro</a:t>
                      </a:r>
                      <a:endParaRPr lang="en-US" sz="1600" b="0" i="0" u="none" strike="noStrike" dirty="0">
                        <a:solidFill>
                          <a:srgbClr val="000000"/>
                        </a:solidFill>
                        <a:effectLst/>
                        <a:latin typeface="Candara" panose="020E0502030303020204" pitchFamily="34" charset="0"/>
                      </a:endParaRPr>
                    </a:p>
                  </a:txBody>
                  <a:tcPr marL="9525" marR="9525" marT="9525" marB="0" anchor="b"/>
                </a:tc>
              </a:tr>
            </a:tbl>
          </a:graphicData>
        </a:graphic>
      </p:graphicFrame>
      <p:sp>
        <p:nvSpPr>
          <p:cNvPr id="7" name="Content Placeholder 8"/>
          <p:cNvSpPr>
            <a:spLocks noGrp="1"/>
          </p:cNvSpPr>
          <p:nvPr>
            <p:ph idx="1"/>
          </p:nvPr>
        </p:nvSpPr>
        <p:spPr>
          <a:xfrm>
            <a:off x="5650173" y="1692325"/>
            <a:ext cx="6541827" cy="4071582"/>
          </a:xfrm>
        </p:spPr>
        <p:txBody>
          <a:bodyPr>
            <a:normAutofit lnSpcReduction="10000"/>
          </a:bodyPr>
          <a:lstStyle/>
          <a:p>
            <a:pPr marL="0" indent="0" algn="just">
              <a:buNone/>
            </a:pPr>
            <a:r>
              <a:rPr lang="en-US" cap="none" dirty="0" smtClean="0">
                <a:ln w="0"/>
                <a:solidFill>
                  <a:schemeClr val="tx1"/>
                </a:solidFill>
                <a:effectLst/>
                <a:latin typeface="Candara" panose="020E0502030303020204" pitchFamily="34" charset="0"/>
              </a:rPr>
              <a:t>Five most frequent interlocutors on political-news shows  </a:t>
            </a:r>
            <a:r>
              <a:rPr lang="en-US" cap="none" dirty="0">
                <a:ln w="0"/>
                <a:solidFill>
                  <a:schemeClr val="tx1"/>
                </a:solidFill>
                <a:effectLst/>
                <a:latin typeface="Candara" panose="020E0502030303020204" pitchFamily="34" charset="0"/>
              </a:rPr>
              <a:t>- </a:t>
            </a:r>
            <a:r>
              <a:rPr lang="en-US" i="1" cap="none" dirty="0">
                <a:ln w="0"/>
                <a:solidFill>
                  <a:schemeClr val="tx1"/>
                </a:solidFill>
                <a:effectLst/>
                <a:latin typeface="Candara" panose="020E0502030303020204" pitchFamily="34" charset="0"/>
              </a:rPr>
              <a:t>U </a:t>
            </a:r>
            <a:r>
              <a:rPr lang="en-US" i="1" cap="none" dirty="0" err="1">
                <a:ln w="0"/>
                <a:solidFill>
                  <a:schemeClr val="tx1"/>
                </a:solidFill>
                <a:effectLst/>
                <a:latin typeface="Candara" panose="020E0502030303020204" pitchFamily="34" charset="0"/>
              </a:rPr>
              <a:t>centar</a:t>
            </a:r>
            <a:r>
              <a:rPr lang="en-US" i="1" cap="none" dirty="0">
                <a:ln w="0"/>
                <a:solidFill>
                  <a:schemeClr val="tx1"/>
                </a:solidFill>
                <a:effectLst/>
                <a:latin typeface="Candara" panose="020E0502030303020204" pitchFamily="34" charset="0"/>
              </a:rPr>
              <a:t>, </a:t>
            </a:r>
            <a:r>
              <a:rPr lang="en-US" i="1" cap="none" dirty="0" err="1">
                <a:ln w="0"/>
                <a:solidFill>
                  <a:schemeClr val="tx1"/>
                </a:solidFill>
                <a:effectLst/>
                <a:latin typeface="Candara" panose="020E0502030303020204" pitchFamily="34" charset="0"/>
              </a:rPr>
              <a:t>Okvir</a:t>
            </a:r>
            <a:r>
              <a:rPr lang="en-US" i="1" cap="none" dirty="0">
                <a:ln w="0"/>
                <a:solidFill>
                  <a:schemeClr val="tx1"/>
                </a:solidFill>
                <a:effectLst/>
                <a:latin typeface="Candara" panose="020E0502030303020204" pitchFamily="34" charset="0"/>
              </a:rPr>
              <a:t>, </a:t>
            </a:r>
            <a:r>
              <a:rPr lang="en-US" i="1" cap="none" dirty="0" err="1">
                <a:ln w="0"/>
                <a:solidFill>
                  <a:schemeClr val="tx1"/>
                </a:solidFill>
                <a:effectLst/>
                <a:latin typeface="Candara" panose="020E0502030303020204" pitchFamily="34" charset="0"/>
              </a:rPr>
              <a:t>Replika</a:t>
            </a:r>
            <a:r>
              <a:rPr lang="en-US" i="1" cap="none" dirty="0">
                <a:ln w="0"/>
                <a:solidFill>
                  <a:schemeClr val="tx1"/>
                </a:solidFill>
                <a:effectLst/>
                <a:latin typeface="Candara" panose="020E0502030303020204" pitchFamily="34" charset="0"/>
              </a:rPr>
              <a:t> </a:t>
            </a:r>
            <a:r>
              <a:rPr lang="en-US" i="1" cap="none" dirty="0" smtClean="0">
                <a:ln w="0"/>
                <a:solidFill>
                  <a:schemeClr val="tx1"/>
                </a:solidFill>
                <a:effectLst/>
                <a:latin typeface="Candara" panose="020E0502030303020204" pitchFamily="34" charset="0"/>
              </a:rPr>
              <a:t>and </a:t>
            </a:r>
            <a:r>
              <a:rPr lang="en-US" i="1" cap="none" dirty="0" err="1">
                <a:ln w="0"/>
                <a:solidFill>
                  <a:schemeClr val="tx1"/>
                </a:solidFill>
                <a:effectLst/>
                <a:latin typeface="Candara" panose="020E0502030303020204" pitchFamily="34" charset="0"/>
              </a:rPr>
              <a:t>Izazov</a:t>
            </a:r>
            <a:r>
              <a:rPr lang="en-US" i="1" cap="none" dirty="0">
                <a:ln w="0"/>
                <a:solidFill>
                  <a:schemeClr val="tx1"/>
                </a:solidFill>
                <a:effectLst/>
                <a:latin typeface="Candara" panose="020E0502030303020204" pitchFamily="34" charset="0"/>
              </a:rPr>
              <a:t> </a:t>
            </a:r>
            <a:r>
              <a:rPr lang="en-US" cap="none" dirty="0" smtClean="0">
                <a:ln w="0"/>
                <a:solidFill>
                  <a:schemeClr val="tx1"/>
                </a:solidFill>
                <a:effectLst/>
                <a:latin typeface="Candara" panose="020E0502030303020204" pitchFamily="34" charset="0"/>
              </a:rPr>
              <a:t>– in 2014</a:t>
            </a:r>
            <a:r>
              <a:rPr lang="en-US" cap="none" dirty="0">
                <a:ln w="0"/>
                <a:solidFill>
                  <a:schemeClr val="tx1"/>
                </a:solidFill>
                <a:effectLst/>
                <a:latin typeface="Candara" panose="020E0502030303020204" pitchFamily="34" charset="0"/>
              </a:rPr>
              <a:t>. </a:t>
            </a:r>
            <a:r>
              <a:rPr lang="en-US" cap="none" dirty="0" smtClean="0">
                <a:ln w="0"/>
                <a:solidFill>
                  <a:schemeClr val="tx1"/>
                </a:solidFill>
                <a:effectLst/>
                <a:latin typeface="Candara" panose="020E0502030303020204" pitchFamily="34" charset="0"/>
              </a:rPr>
              <a:t>were:</a:t>
            </a:r>
            <a:endParaRPr lang="x-none" cap="none" dirty="0" smtClean="0">
              <a:ln w="0"/>
              <a:solidFill>
                <a:schemeClr val="tx1"/>
              </a:solidFill>
              <a:effectLst/>
              <a:latin typeface="Candara" panose="020E0502030303020204" pitchFamily="34" charset="0"/>
            </a:endParaRPr>
          </a:p>
          <a:p>
            <a:pPr marL="0" indent="0" algn="just">
              <a:buNone/>
            </a:pPr>
            <a:r>
              <a:rPr lang="en-US" b="1" cap="none" dirty="0" err="1" smtClean="0">
                <a:ln w="0"/>
                <a:solidFill>
                  <a:schemeClr val="tx1"/>
                </a:solidFill>
                <a:effectLst/>
                <a:latin typeface="Candara" panose="020E0502030303020204" pitchFamily="34" charset="0"/>
              </a:rPr>
              <a:t>Srđan</a:t>
            </a:r>
            <a:r>
              <a:rPr lang="en-US" b="1" cap="none" dirty="0" smtClean="0">
                <a:ln w="0"/>
                <a:solidFill>
                  <a:schemeClr val="tx1"/>
                </a:solidFill>
                <a:effectLst/>
                <a:latin typeface="Candara" panose="020E0502030303020204" pitchFamily="34" charset="0"/>
              </a:rPr>
              <a:t> </a:t>
            </a:r>
            <a:r>
              <a:rPr lang="en-US" b="1" cap="none" dirty="0" err="1">
                <a:ln w="0"/>
                <a:solidFill>
                  <a:schemeClr val="tx1"/>
                </a:solidFill>
                <a:effectLst/>
                <a:latin typeface="Candara" panose="020E0502030303020204" pitchFamily="34" charset="0"/>
              </a:rPr>
              <a:t>Milić</a:t>
            </a:r>
            <a:r>
              <a:rPr lang="en-US" b="1" cap="none" dirty="0">
                <a:ln w="0"/>
                <a:solidFill>
                  <a:schemeClr val="tx1"/>
                </a:solidFill>
                <a:effectLst/>
                <a:latin typeface="Candara" panose="020E0502030303020204" pitchFamily="34" charset="0"/>
              </a:rPr>
              <a:t> </a:t>
            </a:r>
            <a:r>
              <a:rPr lang="en-US" cap="none" dirty="0">
                <a:ln w="0"/>
                <a:solidFill>
                  <a:schemeClr val="tx1"/>
                </a:solidFill>
                <a:effectLst/>
                <a:latin typeface="Candara" panose="020E0502030303020204" pitchFamily="34" charset="0"/>
              </a:rPr>
              <a:t>– SNP (</a:t>
            </a:r>
            <a:r>
              <a:rPr lang="en-US" cap="none" dirty="0" smtClean="0">
                <a:ln w="0"/>
                <a:solidFill>
                  <a:schemeClr val="tx1"/>
                </a:solidFill>
                <a:effectLst/>
                <a:latin typeface="Candara" panose="020E0502030303020204" pitchFamily="34" charset="0"/>
              </a:rPr>
              <a:t>3)</a:t>
            </a:r>
            <a:endParaRPr lang="x-none" cap="none" dirty="0" smtClean="0">
              <a:ln w="0"/>
              <a:solidFill>
                <a:schemeClr val="tx1"/>
              </a:solidFill>
              <a:effectLst/>
              <a:latin typeface="Candara" panose="020E0502030303020204" pitchFamily="34" charset="0"/>
            </a:endParaRPr>
          </a:p>
          <a:p>
            <a:pPr marL="0" indent="0" algn="just">
              <a:buNone/>
            </a:pPr>
            <a:r>
              <a:rPr lang="en-US" b="1" cap="none" dirty="0" err="1" smtClean="0">
                <a:ln w="0"/>
                <a:solidFill>
                  <a:schemeClr val="tx1"/>
                </a:solidFill>
                <a:effectLst/>
                <a:latin typeface="Candara" panose="020E0502030303020204" pitchFamily="34" charset="0"/>
              </a:rPr>
              <a:t>Mladen</a:t>
            </a:r>
            <a:r>
              <a:rPr lang="en-US" b="1" cap="none" dirty="0" smtClean="0">
                <a:ln w="0"/>
                <a:solidFill>
                  <a:schemeClr val="tx1"/>
                </a:solidFill>
                <a:effectLst/>
                <a:latin typeface="Candara" panose="020E0502030303020204" pitchFamily="34" charset="0"/>
              </a:rPr>
              <a:t> </a:t>
            </a:r>
            <a:r>
              <a:rPr lang="en-US" b="1" cap="none" dirty="0" err="1">
                <a:ln w="0"/>
                <a:solidFill>
                  <a:schemeClr val="tx1"/>
                </a:solidFill>
                <a:effectLst/>
                <a:latin typeface="Candara" panose="020E0502030303020204" pitchFamily="34" charset="0"/>
              </a:rPr>
              <a:t>Bojanić</a:t>
            </a:r>
            <a:r>
              <a:rPr lang="en-US" b="1" cap="none" dirty="0">
                <a:ln w="0"/>
                <a:solidFill>
                  <a:schemeClr val="tx1"/>
                </a:solidFill>
                <a:effectLst/>
                <a:latin typeface="Candara" panose="020E0502030303020204" pitchFamily="34" charset="0"/>
              </a:rPr>
              <a:t> </a:t>
            </a:r>
            <a:r>
              <a:rPr lang="en-US" cap="none" dirty="0">
                <a:ln w="0"/>
                <a:solidFill>
                  <a:schemeClr val="tx1"/>
                </a:solidFill>
                <a:effectLst/>
                <a:latin typeface="Candara" panose="020E0502030303020204" pitchFamily="34" charset="0"/>
              </a:rPr>
              <a:t>– </a:t>
            </a:r>
            <a:r>
              <a:rPr lang="en-US" cap="none" dirty="0" smtClean="0">
                <a:ln w="0"/>
                <a:solidFill>
                  <a:schemeClr val="tx1"/>
                </a:solidFill>
                <a:effectLst/>
                <a:latin typeface="Candara" panose="020E0502030303020204" pitchFamily="34" charset="0"/>
              </a:rPr>
              <a:t>Positive Montenegro, later an independent MP </a:t>
            </a:r>
            <a:r>
              <a:rPr lang="en-US" cap="none" dirty="0">
                <a:ln w="0"/>
                <a:solidFill>
                  <a:schemeClr val="tx1"/>
                </a:solidFill>
                <a:effectLst/>
                <a:latin typeface="Candara" panose="020E0502030303020204" pitchFamily="34" charset="0"/>
              </a:rPr>
              <a:t>(</a:t>
            </a:r>
            <a:r>
              <a:rPr lang="en-US" cap="none" dirty="0" smtClean="0">
                <a:ln w="0"/>
                <a:solidFill>
                  <a:schemeClr val="tx1"/>
                </a:solidFill>
                <a:effectLst/>
                <a:latin typeface="Candara" panose="020E0502030303020204" pitchFamily="34" charset="0"/>
              </a:rPr>
              <a:t>3)</a:t>
            </a:r>
            <a:endParaRPr lang="x-none" cap="none" dirty="0" smtClean="0">
              <a:ln w="0"/>
              <a:solidFill>
                <a:schemeClr val="tx1"/>
              </a:solidFill>
              <a:effectLst/>
              <a:latin typeface="Candara" panose="020E0502030303020204" pitchFamily="34" charset="0"/>
            </a:endParaRPr>
          </a:p>
          <a:p>
            <a:pPr marL="0" indent="0" algn="just">
              <a:buNone/>
            </a:pPr>
            <a:r>
              <a:rPr lang="en-US" b="1" cap="none" dirty="0" err="1" smtClean="0">
                <a:ln w="0"/>
                <a:solidFill>
                  <a:schemeClr val="tx1"/>
                </a:solidFill>
                <a:effectLst/>
                <a:latin typeface="Candara" panose="020E0502030303020204" pitchFamily="34" charset="0"/>
              </a:rPr>
              <a:t>Snežana</a:t>
            </a:r>
            <a:r>
              <a:rPr lang="en-US" b="1" cap="none" dirty="0" smtClean="0">
                <a:ln w="0"/>
                <a:solidFill>
                  <a:schemeClr val="tx1"/>
                </a:solidFill>
                <a:effectLst/>
                <a:latin typeface="Candara" panose="020E0502030303020204" pitchFamily="34" charset="0"/>
              </a:rPr>
              <a:t> </a:t>
            </a:r>
            <a:r>
              <a:rPr lang="en-US" b="1" cap="none" dirty="0" err="1">
                <a:ln w="0"/>
                <a:solidFill>
                  <a:schemeClr val="tx1"/>
                </a:solidFill>
                <a:effectLst/>
                <a:latin typeface="Candara" panose="020E0502030303020204" pitchFamily="34" charset="0"/>
              </a:rPr>
              <a:t>Jonica</a:t>
            </a:r>
            <a:r>
              <a:rPr lang="en-US" b="1" cap="none" dirty="0">
                <a:ln w="0"/>
                <a:solidFill>
                  <a:schemeClr val="tx1"/>
                </a:solidFill>
                <a:effectLst/>
                <a:latin typeface="Candara" panose="020E0502030303020204" pitchFamily="34" charset="0"/>
              </a:rPr>
              <a:t> </a:t>
            </a:r>
            <a:r>
              <a:rPr lang="en-US" cap="none" dirty="0">
                <a:ln w="0"/>
                <a:solidFill>
                  <a:schemeClr val="tx1"/>
                </a:solidFill>
                <a:effectLst/>
                <a:latin typeface="Candara" panose="020E0502030303020204" pitchFamily="34" charset="0"/>
              </a:rPr>
              <a:t>– SNP (</a:t>
            </a:r>
            <a:r>
              <a:rPr lang="en-US" cap="none" dirty="0" smtClean="0">
                <a:ln w="0"/>
                <a:solidFill>
                  <a:schemeClr val="tx1"/>
                </a:solidFill>
                <a:effectLst/>
                <a:latin typeface="Candara" panose="020E0502030303020204" pitchFamily="34" charset="0"/>
              </a:rPr>
              <a:t>3)</a:t>
            </a:r>
            <a:endParaRPr lang="x-none" cap="none" dirty="0" smtClean="0">
              <a:ln w="0"/>
              <a:solidFill>
                <a:schemeClr val="tx1"/>
              </a:solidFill>
              <a:effectLst/>
              <a:latin typeface="Candara" panose="020E0502030303020204" pitchFamily="34" charset="0"/>
            </a:endParaRPr>
          </a:p>
          <a:p>
            <a:pPr marL="0" indent="0" algn="just">
              <a:buNone/>
            </a:pPr>
            <a:r>
              <a:rPr lang="en-US" b="1" cap="none" dirty="0" err="1" smtClean="0">
                <a:ln w="0"/>
                <a:solidFill>
                  <a:schemeClr val="tx1"/>
                </a:solidFill>
                <a:effectLst/>
                <a:latin typeface="Candara" panose="020E0502030303020204" pitchFamily="34" charset="0"/>
              </a:rPr>
              <a:t>Petar</a:t>
            </a:r>
            <a:r>
              <a:rPr lang="en-US" b="1" cap="none" dirty="0" smtClean="0">
                <a:ln w="0"/>
                <a:solidFill>
                  <a:schemeClr val="tx1"/>
                </a:solidFill>
                <a:effectLst/>
                <a:latin typeface="Candara" panose="020E0502030303020204" pitchFamily="34" charset="0"/>
              </a:rPr>
              <a:t> </a:t>
            </a:r>
            <a:r>
              <a:rPr lang="en-US" b="1" cap="none" dirty="0" err="1">
                <a:ln w="0"/>
                <a:solidFill>
                  <a:schemeClr val="tx1"/>
                </a:solidFill>
                <a:effectLst/>
                <a:latin typeface="Candara" panose="020E0502030303020204" pitchFamily="34" charset="0"/>
              </a:rPr>
              <a:t>Ivanović</a:t>
            </a:r>
            <a:r>
              <a:rPr lang="en-US" b="1" cap="none" dirty="0">
                <a:ln w="0"/>
                <a:solidFill>
                  <a:schemeClr val="tx1"/>
                </a:solidFill>
                <a:effectLst/>
                <a:latin typeface="Candara" panose="020E0502030303020204" pitchFamily="34" charset="0"/>
              </a:rPr>
              <a:t> </a:t>
            </a:r>
            <a:r>
              <a:rPr lang="en-US" cap="none" dirty="0">
                <a:ln w="0"/>
                <a:solidFill>
                  <a:schemeClr val="tx1"/>
                </a:solidFill>
                <a:effectLst/>
                <a:latin typeface="Candara" panose="020E0502030303020204" pitchFamily="34" charset="0"/>
              </a:rPr>
              <a:t>– </a:t>
            </a:r>
            <a:r>
              <a:rPr lang="en-US" cap="none" dirty="0" smtClean="0">
                <a:ln w="0"/>
                <a:solidFill>
                  <a:schemeClr val="tx1"/>
                </a:solidFill>
                <a:effectLst/>
                <a:latin typeface="Candara" panose="020E0502030303020204" pitchFamily="34" charset="0"/>
              </a:rPr>
              <a:t>then Minister of Agriculture and Rural Development </a:t>
            </a:r>
            <a:r>
              <a:rPr lang="en-US" cap="none" dirty="0">
                <a:ln w="0"/>
                <a:solidFill>
                  <a:schemeClr val="tx1"/>
                </a:solidFill>
                <a:effectLst/>
                <a:latin typeface="Candara" panose="020E0502030303020204" pitchFamily="34" charset="0"/>
              </a:rPr>
              <a:t>(</a:t>
            </a:r>
            <a:r>
              <a:rPr lang="en-US" cap="none" dirty="0" smtClean="0">
                <a:ln w="0"/>
                <a:solidFill>
                  <a:schemeClr val="tx1"/>
                </a:solidFill>
                <a:effectLst/>
                <a:latin typeface="Candara" panose="020E0502030303020204" pitchFamily="34" charset="0"/>
              </a:rPr>
              <a:t>3)</a:t>
            </a:r>
            <a:endParaRPr lang="x-none" cap="none" dirty="0" smtClean="0">
              <a:ln w="0"/>
              <a:solidFill>
                <a:schemeClr val="tx1"/>
              </a:solidFill>
              <a:effectLst/>
              <a:latin typeface="Candara" panose="020E0502030303020204" pitchFamily="34" charset="0"/>
            </a:endParaRPr>
          </a:p>
          <a:p>
            <a:pPr marL="0" indent="0" algn="just">
              <a:buNone/>
            </a:pPr>
            <a:r>
              <a:rPr lang="en-US" b="1" cap="none" dirty="0" err="1" smtClean="0">
                <a:ln w="0"/>
                <a:solidFill>
                  <a:schemeClr val="tx1"/>
                </a:solidFill>
                <a:effectLst/>
                <a:latin typeface="Candara" panose="020E0502030303020204" pitchFamily="34" charset="0"/>
              </a:rPr>
              <a:t>Duško</a:t>
            </a:r>
            <a:r>
              <a:rPr lang="en-US" b="1" cap="none" dirty="0" smtClean="0">
                <a:ln w="0"/>
                <a:solidFill>
                  <a:schemeClr val="tx1"/>
                </a:solidFill>
                <a:effectLst/>
                <a:latin typeface="Candara" panose="020E0502030303020204" pitchFamily="34" charset="0"/>
              </a:rPr>
              <a:t> </a:t>
            </a:r>
            <a:r>
              <a:rPr lang="en-US" b="1" cap="none" dirty="0" err="1">
                <a:ln w="0"/>
                <a:solidFill>
                  <a:schemeClr val="tx1"/>
                </a:solidFill>
                <a:effectLst/>
                <a:latin typeface="Candara" panose="020E0502030303020204" pitchFamily="34" charset="0"/>
              </a:rPr>
              <a:t>Marković</a:t>
            </a:r>
            <a:r>
              <a:rPr lang="en-US" b="1" cap="none" dirty="0">
                <a:ln w="0"/>
                <a:solidFill>
                  <a:schemeClr val="tx1"/>
                </a:solidFill>
                <a:effectLst/>
                <a:latin typeface="Candara" panose="020E0502030303020204" pitchFamily="34" charset="0"/>
              </a:rPr>
              <a:t> </a:t>
            </a:r>
            <a:r>
              <a:rPr lang="en-US" cap="none" dirty="0">
                <a:ln w="0"/>
                <a:solidFill>
                  <a:schemeClr val="tx1"/>
                </a:solidFill>
                <a:effectLst/>
                <a:latin typeface="Candara" panose="020E0502030303020204" pitchFamily="34" charset="0"/>
              </a:rPr>
              <a:t>– </a:t>
            </a:r>
            <a:r>
              <a:rPr lang="en-US" cap="none" dirty="0" smtClean="0">
                <a:ln w="0"/>
                <a:solidFill>
                  <a:schemeClr val="tx1"/>
                </a:solidFill>
                <a:effectLst/>
                <a:latin typeface="Candara" panose="020E0502030303020204" pitchFamily="34" charset="0"/>
              </a:rPr>
              <a:t>vice president of Government(3)</a:t>
            </a:r>
            <a:endParaRPr lang="x-none" cap="none" dirty="0" smtClean="0">
              <a:ln w="0"/>
              <a:solidFill>
                <a:schemeClr val="tx1"/>
              </a:solidFill>
              <a:effectLst/>
              <a:latin typeface="Candara" panose="020E0502030303020204" pitchFamily="34" charset="0"/>
            </a:endParaRPr>
          </a:p>
          <a:p>
            <a:pPr marL="0" indent="0" algn="just">
              <a:buNone/>
            </a:pPr>
            <a:r>
              <a:rPr lang="en-US" b="1" cap="none" dirty="0" err="1" smtClean="0">
                <a:ln w="0"/>
                <a:solidFill>
                  <a:schemeClr val="tx1"/>
                </a:solidFill>
                <a:effectLst/>
                <a:latin typeface="Candara" panose="020E0502030303020204" pitchFamily="34" charset="0"/>
              </a:rPr>
              <a:t>Srđa</a:t>
            </a:r>
            <a:r>
              <a:rPr lang="en-US" b="1" cap="none" dirty="0" smtClean="0">
                <a:ln w="0"/>
                <a:solidFill>
                  <a:schemeClr val="tx1"/>
                </a:solidFill>
                <a:effectLst/>
                <a:latin typeface="Candara" panose="020E0502030303020204" pitchFamily="34" charset="0"/>
              </a:rPr>
              <a:t> </a:t>
            </a:r>
            <a:r>
              <a:rPr lang="en-US" b="1" cap="none" dirty="0" err="1">
                <a:ln w="0"/>
                <a:solidFill>
                  <a:schemeClr val="tx1"/>
                </a:solidFill>
                <a:effectLst/>
                <a:latin typeface="Candara" panose="020E0502030303020204" pitchFamily="34" charset="0"/>
              </a:rPr>
              <a:t>Keković</a:t>
            </a:r>
            <a:r>
              <a:rPr lang="en-US" b="1" cap="none" dirty="0">
                <a:ln w="0"/>
                <a:solidFill>
                  <a:schemeClr val="tx1"/>
                </a:solidFill>
                <a:effectLst/>
                <a:latin typeface="Candara" panose="020E0502030303020204" pitchFamily="34" charset="0"/>
              </a:rPr>
              <a:t> </a:t>
            </a:r>
            <a:r>
              <a:rPr lang="en-US" cap="none" dirty="0">
                <a:ln w="0"/>
                <a:solidFill>
                  <a:schemeClr val="tx1"/>
                </a:solidFill>
                <a:effectLst/>
                <a:latin typeface="Candara" panose="020E0502030303020204" pitchFamily="34" charset="0"/>
              </a:rPr>
              <a:t>– USSCG (</a:t>
            </a:r>
            <a:r>
              <a:rPr lang="en-US" cap="none" dirty="0" smtClean="0">
                <a:ln w="0"/>
                <a:solidFill>
                  <a:schemeClr val="tx1"/>
                </a:solidFill>
                <a:effectLst/>
                <a:latin typeface="Candara" panose="020E0502030303020204" pitchFamily="34" charset="0"/>
              </a:rPr>
              <a:t>3)</a:t>
            </a:r>
            <a:endParaRPr lang="x-none" cap="none" dirty="0">
              <a:ln w="0"/>
              <a:solidFill>
                <a:schemeClr val="tx1"/>
              </a:solidFill>
              <a:effectLst/>
              <a:latin typeface="Candara" panose="020E0502030303020204" pitchFamily="34" charset="0"/>
            </a:endParaRPr>
          </a:p>
          <a:p>
            <a:pPr marL="0" indent="0" algn="just">
              <a:buNone/>
            </a:pPr>
            <a:r>
              <a:rPr lang="en-US" b="1" cap="none" dirty="0" err="1" smtClean="0">
                <a:ln w="0"/>
                <a:solidFill>
                  <a:schemeClr val="tx1"/>
                </a:solidFill>
                <a:effectLst/>
                <a:latin typeface="Candara" panose="020E0502030303020204" pitchFamily="34" charset="0"/>
              </a:rPr>
              <a:t>Gordana</a:t>
            </a:r>
            <a:r>
              <a:rPr lang="en-US" b="1" cap="none" dirty="0" smtClean="0">
                <a:ln w="0"/>
                <a:solidFill>
                  <a:schemeClr val="tx1"/>
                </a:solidFill>
                <a:effectLst/>
                <a:latin typeface="Candara" panose="020E0502030303020204" pitchFamily="34" charset="0"/>
              </a:rPr>
              <a:t> </a:t>
            </a:r>
            <a:r>
              <a:rPr lang="en-US" b="1" cap="none" dirty="0" err="1">
                <a:ln w="0"/>
                <a:solidFill>
                  <a:schemeClr val="tx1"/>
                </a:solidFill>
                <a:effectLst/>
                <a:latin typeface="Candara" panose="020E0502030303020204" pitchFamily="34" charset="0"/>
              </a:rPr>
              <a:t>Đurović</a:t>
            </a:r>
            <a:r>
              <a:rPr lang="en-US" b="1" cap="none" dirty="0">
                <a:ln w="0"/>
                <a:solidFill>
                  <a:schemeClr val="tx1"/>
                </a:solidFill>
                <a:effectLst/>
                <a:latin typeface="Candara" panose="020E0502030303020204" pitchFamily="34" charset="0"/>
              </a:rPr>
              <a:t> </a:t>
            </a:r>
            <a:r>
              <a:rPr lang="en-US" cap="none" dirty="0">
                <a:ln w="0"/>
                <a:solidFill>
                  <a:schemeClr val="tx1"/>
                </a:solidFill>
                <a:effectLst/>
                <a:latin typeface="Candara" panose="020E0502030303020204" pitchFamily="34" charset="0"/>
              </a:rPr>
              <a:t>– </a:t>
            </a:r>
            <a:r>
              <a:rPr lang="en-US" cap="none" dirty="0" smtClean="0">
                <a:ln w="0"/>
                <a:solidFill>
                  <a:schemeClr val="tx1"/>
                </a:solidFill>
                <a:effectLst/>
                <a:latin typeface="Candara" panose="020E0502030303020204" pitchFamily="34" charset="0"/>
              </a:rPr>
              <a:t>Faculty of Economy/UOM </a:t>
            </a:r>
            <a:r>
              <a:rPr lang="en-US" cap="none" dirty="0">
                <a:ln w="0"/>
                <a:solidFill>
                  <a:schemeClr val="tx1"/>
                </a:solidFill>
                <a:effectLst/>
                <a:latin typeface="Candara" panose="020E0502030303020204" pitchFamily="34" charset="0"/>
              </a:rPr>
              <a:t>(3).</a:t>
            </a:r>
          </a:p>
        </p:txBody>
      </p:sp>
    </p:spTree>
    <p:extLst>
      <p:ext uri="{BB962C8B-B14F-4D97-AF65-F5344CB8AC3E}">
        <p14:creationId xmlns:p14="http://schemas.microsoft.com/office/powerpoint/2010/main" xmlns="" val="22718220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985" y="5718413"/>
            <a:ext cx="2279176" cy="1139588"/>
          </a:xfrm>
          <a:prstGeom prst="rect">
            <a:avLst/>
          </a:prstGeom>
        </p:spPr>
      </p:pic>
      <p:sp>
        <p:nvSpPr>
          <p:cNvPr id="9" name="Content Placeholder 8"/>
          <p:cNvSpPr>
            <a:spLocks noGrp="1"/>
          </p:cNvSpPr>
          <p:nvPr>
            <p:ph idx="1"/>
          </p:nvPr>
        </p:nvSpPr>
        <p:spPr>
          <a:xfrm>
            <a:off x="709684" y="1719619"/>
            <a:ext cx="10337727" cy="4071582"/>
          </a:xfrm>
        </p:spPr>
        <p:txBody>
          <a:bodyPr>
            <a:normAutofit/>
          </a:bodyPr>
          <a:lstStyle/>
          <a:p>
            <a:pPr marL="0" indent="0">
              <a:buNone/>
            </a:pPr>
            <a:r>
              <a:rPr lang="x-none" sz="3200" b="1" cap="none" dirty="0" smtClean="0">
                <a:ln w="0"/>
                <a:solidFill>
                  <a:schemeClr val="tx1"/>
                </a:solidFill>
                <a:effectLst/>
                <a:latin typeface="Candara" panose="020E0502030303020204" pitchFamily="34" charset="0"/>
              </a:rPr>
              <a:t>2015</a:t>
            </a:r>
          </a:p>
          <a:p>
            <a:pPr algn="just"/>
            <a:r>
              <a:rPr lang="en-GB" b="1" dirty="0">
                <a:effectLst/>
              </a:rPr>
              <a:t>Previous year, politically-wise, was marked by protests in the organisation of Democratic Front, with the emphasis on largest protest which was held on 24 October 2015. Reporting of informative programme of RTCG on protests was severely criticised by organisers, but also by independent media, NGOs and other political </a:t>
            </a:r>
            <a:r>
              <a:rPr lang="en-GB" b="1" dirty="0" smtClean="0">
                <a:effectLst/>
              </a:rPr>
              <a:t>parties.</a:t>
            </a:r>
            <a:endParaRPr lang="en-US" b="1" cap="none" dirty="0">
              <a:ln w="0"/>
              <a:solidFill>
                <a:schemeClr val="tx1"/>
              </a:solidFill>
              <a:effectLst/>
              <a:latin typeface="Candara" panose="020E0502030303020204" pitchFamily="34" charset="0"/>
            </a:endParaRPr>
          </a:p>
        </p:txBody>
      </p:sp>
    </p:spTree>
    <p:extLst>
      <p:ext uri="{BB962C8B-B14F-4D97-AF65-F5344CB8AC3E}">
        <p14:creationId xmlns:p14="http://schemas.microsoft.com/office/powerpoint/2010/main" xmlns="" val="32180980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081" y="1588826"/>
            <a:ext cx="11414527" cy="4129586"/>
          </a:xfrm>
        </p:spPr>
        <p:txBody>
          <a:bodyPr>
            <a:normAutofit/>
          </a:bodyPr>
          <a:lstStyle/>
          <a:p>
            <a:r>
              <a:rPr lang="en-GB" b="1" dirty="0">
                <a:effectLst/>
              </a:rPr>
              <a:t>Project “</a:t>
            </a:r>
            <a:r>
              <a:rPr lang="en-GB" b="1" i="1" dirty="0">
                <a:effectLst/>
              </a:rPr>
              <a:t>Through whose views does RTCG present us the Montenegrin reality?</a:t>
            </a:r>
            <a:r>
              <a:rPr lang="en-GB" b="1" dirty="0">
                <a:effectLst/>
              </a:rPr>
              <a:t>” was designed within the </a:t>
            </a:r>
            <a:r>
              <a:rPr lang="en-GB" b="1" dirty="0" smtClean="0">
                <a:effectLst/>
              </a:rPr>
              <a:t>sub-programme </a:t>
            </a:r>
            <a:r>
              <a:rPr lang="en-GB" b="1" dirty="0">
                <a:effectLst/>
              </a:rPr>
              <a:t>of Centre for Civic Education (CCE) </a:t>
            </a:r>
            <a:r>
              <a:rPr lang="en-GB" b="1" i="1" dirty="0">
                <a:effectLst/>
              </a:rPr>
              <a:t>Media and democracy </a:t>
            </a:r>
            <a:r>
              <a:rPr lang="en-GB" b="1" dirty="0">
                <a:effectLst/>
              </a:rPr>
              <a:t>with the aim to help raise the awareness on the role of public broadcaster and respect of one of the most important tenets – </a:t>
            </a:r>
            <a:r>
              <a:rPr lang="en-GB" b="1" i="1" dirty="0">
                <a:effectLst/>
              </a:rPr>
              <a:t>objective and balanced reporting</a:t>
            </a:r>
            <a:r>
              <a:rPr lang="en-GB" b="1" dirty="0">
                <a:effectLst/>
              </a:rPr>
              <a:t>. In this regard, focus of this analysis was on the overview of appearances of representatives of political parties, public institutions and state administration bodies</a:t>
            </a:r>
            <a:r>
              <a:rPr lang="en-GB" b="1" dirty="0" smtClean="0">
                <a:effectLst/>
              </a:rPr>
              <a:t>, trade </a:t>
            </a:r>
            <a:r>
              <a:rPr lang="en-GB" b="1" dirty="0">
                <a:effectLst/>
              </a:rPr>
              <a:t>unions, business, non-governmental organisations and academic community, in </a:t>
            </a:r>
            <a:r>
              <a:rPr lang="en-GB" b="1" dirty="0" smtClean="0">
                <a:effectLst/>
              </a:rPr>
              <a:t>news and political </a:t>
            </a:r>
            <a:r>
              <a:rPr lang="en-GB" b="1" dirty="0">
                <a:effectLst/>
              </a:rPr>
              <a:t>programmes of RTCG. Additional value of this analysis lies within the time framework – after the changes in the editorial structure of RTCG, and with regard to upcoming parliamentary elections in 2016, whereby public broadcaster RTCG has an emphasised responsibility when it comes to professional informing of public.</a:t>
            </a:r>
            <a:endParaRPr lang="en-US" b="1" dirty="0">
              <a:effectLst/>
            </a:endParaRPr>
          </a:p>
          <a:p>
            <a:pPr algn="just"/>
            <a:endParaRPr lang="x-none" cap="none" dirty="0" smtClean="0">
              <a:ln w="0"/>
              <a:solidFill>
                <a:schemeClr val="tx1"/>
              </a:solidFill>
              <a:effectLst/>
              <a:latin typeface="Candara" panose="020E0502030303020204" pitchFamily="34" charset="0"/>
            </a:endParaRPr>
          </a:p>
          <a:p>
            <a:pPr algn="just"/>
            <a:r>
              <a:rPr lang="en-US" cap="none" dirty="0" smtClean="0">
                <a:ln w="0"/>
                <a:solidFill>
                  <a:schemeClr val="tx1"/>
                </a:solidFill>
                <a:effectLst/>
                <a:latin typeface="Candara" panose="020E0502030303020204" pitchFamily="34" charset="0"/>
              </a:rPr>
              <a:t>Declaration on the freedom of expression and information</a:t>
            </a:r>
            <a:r>
              <a:rPr lang="x-none" cap="none" dirty="0" smtClean="0">
                <a:ln w="0"/>
                <a:solidFill>
                  <a:schemeClr val="tx1"/>
                </a:solidFill>
                <a:effectLst/>
                <a:latin typeface="Candara" panose="020E0502030303020204" pitchFamily="34" charset="0"/>
              </a:rPr>
              <a:t> (</a:t>
            </a:r>
            <a:r>
              <a:rPr lang="en-US" cap="none" dirty="0" smtClean="0">
                <a:ln w="0"/>
                <a:solidFill>
                  <a:schemeClr val="tx1"/>
                </a:solidFill>
                <a:effectLst/>
                <a:latin typeface="Candara" panose="020E0502030303020204" pitchFamily="34" charset="0"/>
              </a:rPr>
              <a:t>Council of Europe</a:t>
            </a:r>
            <a:r>
              <a:rPr lang="x-none" cap="none" dirty="0" smtClean="0">
                <a:ln w="0"/>
                <a:solidFill>
                  <a:schemeClr val="tx1"/>
                </a:solidFill>
                <a:effectLst/>
                <a:latin typeface="Candara" panose="020E0502030303020204" pitchFamily="34" charset="0"/>
              </a:rPr>
              <a:t>)</a:t>
            </a:r>
          </a:p>
        </p:txBody>
      </p:sp>
      <p:pic>
        <p:nvPicPr>
          <p:cNvPr id="4" name="Picture 3"/>
          <p:cNvPicPr>
            <a:picLocks noChangeAspect="1"/>
          </p:cNvPicPr>
          <p:nvPr/>
        </p:nvPicPr>
        <p:blipFill>
          <a:blip r:embed="rId2"/>
          <a:stretch>
            <a:fillRect/>
          </a:stretch>
        </p:blipFill>
        <p:spPr>
          <a:xfrm>
            <a:off x="90985" y="5718413"/>
            <a:ext cx="2279176" cy="1139588"/>
          </a:xfrm>
          <a:prstGeom prst="rect">
            <a:avLst/>
          </a:prstGeom>
        </p:spPr>
      </p:pic>
    </p:spTree>
    <p:extLst>
      <p:ext uri="{BB962C8B-B14F-4D97-AF65-F5344CB8AC3E}">
        <p14:creationId xmlns:p14="http://schemas.microsoft.com/office/powerpoint/2010/main" xmlns="" val="5700287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985" y="5718413"/>
            <a:ext cx="2279176" cy="1139588"/>
          </a:xfrm>
          <a:prstGeom prst="rect">
            <a:avLst/>
          </a:prstGeom>
        </p:spPr>
      </p:pic>
      <p:sp>
        <p:nvSpPr>
          <p:cNvPr id="7" name="Content Placeholder 8"/>
          <p:cNvSpPr>
            <a:spLocks noGrp="1"/>
          </p:cNvSpPr>
          <p:nvPr>
            <p:ph idx="1"/>
          </p:nvPr>
        </p:nvSpPr>
        <p:spPr>
          <a:xfrm>
            <a:off x="5650173" y="1692325"/>
            <a:ext cx="6541827" cy="4071582"/>
          </a:xfrm>
        </p:spPr>
        <p:txBody>
          <a:bodyPr>
            <a:normAutofit fontScale="92500" lnSpcReduction="10000"/>
          </a:bodyPr>
          <a:lstStyle/>
          <a:p>
            <a:pPr marL="0" indent="0">
              <a:buNone/>
            </a:pPr>
            <a:r>
              <a:rPr lang="en-US" cap="none" dirty="0" smtClean="0">
                <a:ln w="0"/>
                <a:solidFill>
                  <a:schemeClr val="tx1"/>
                </a:solidFill>
                <a:effectLst/>
                <a:latin typeface="Candara" panose="020E0502030303020204" pitchFamily="34" charset="0"/>
              </a:rPr>
              <a:t>Five most frequent interlocutors on political-news shows  </a:t>
            </a:r>
            <a:r>
              <a:rPr lang="en-US" cap="none" dirty="0">
                <a:ln w="0"/>
                <a:solidFill>
                  <a:schemeClr val="tx1"/>
                </a:solidFill>
                <a:effectLst/>
                <a:latin typeface="Candara" panose="020E0502030303020204" pitchFamily="34" charset="0"/>
              </a:rPr>
              <a:t>- </a:t>
            </a:r>
            <a:r>
              <a:rPr lang="en-US" i="1" cap="none" dirty="0">
                <a:ln w="0"/>
                <a:solidFill>
                  <a:schemeClr val="tx1"/>
                </a:solidFill>
                <a:effectLst/>
                <a:latin typeface="Candara" panose="020E0502030303020204" pitchFamily="34" charset="0"/>
              </a:rPr>
              <a:t>U </a:t>
            </a:r>
            <a:r>
              <a:rPr lang="en-US" i="1" cap="none" dirty="0" err="1">
                <a:ln w="0"/>
                <a:solidFill>
                  <a:schemeClr val="tx1"/>
                </a:solidFill>
                <a:effectLst/>
                <a:latin typeface="Candara" panose="020E0502030303020204" pitchFamily="34" charset="0"/>
              </a:rPr>
              <a:t>centar</a:t>
            </a:r>
            <a:r>
              <a:rPr lang="en-US" i="1" cap="none" dirty="0">
                <a:ln w="0"/>
                <a:solidFill>
                  <a:schemeClr val="tx1"/>
                </a:solidFill>
                <a:effectLst/>
                <a:latin typeface="Candara" panose="020E0502030303020204" pitchFamily="34" charset="0"/>
              </a:rPr>
              <a:t>, </a:t>
            </a:r>
            <a:r>
              <a:rPr lang="en-US" i="1" cap="none" dirty="0" err="1">
                <a:ln w="0"/>
                <a:solidFill>
                  <a:schemeClr val="tx1"/>
                </a:solidFill>
                <a:effectLst/>
                <a:latin typeface="Candara" panose="020E0502030303020204" pitchFamily="34" charset="0"/>
              </a:rPr>
              <a:t>Okvir</a:t>
            </a:r>
            <a:r>
              <a:rPr lang="en-US" i="1" cap="none" dirty="0">
                <a:ln w="0"/>
                <a:solidFill>
                  <a:schemeClr val="tx1"/>
                </a:solidFill>
                <a:effectLst/>
                <a:latin typeface="Candara" panose="020E0502030303020204" pitchFamily="34" charset="0"/>
              </a:rPr>
              <a:t>, </a:t>
            </a:r>
            <a:r>
              <a:rPr lang="en-US" i="1" cap="none" dirty="0" err="1">
                <a:ln w="0"/>
                <a:solidFill>
                  <a:schemeClr val="tx1"/>
                </a:solidFill>
                <a:effectLst/>
                <a:latin typeface="Candara" panose="020E0502030303020204" pitchFamily="34" charset="0"/>
              </a:rPr>
              <a:t>Replika</a:t>
            </a:r>
            <a:r>
              <a:rPr lang="en-US" i="1" cap="none" dirty="0">
                <a:ln w="0"/>
                <a:solidFill>
                  <a:schemeClr val="tx1"/>
                </a:solidFill>
                <a:effectLst/>
                <a:latin typeface="Candara" panose="020E0502030303020204" pitchFamily="34" charset="0"/>
              </a:rPr>
              <a:t> </a:t>
            </a:r>
            <a:r>
              <a:rPr lang="en-US" i="1" cap="none" dirty="0" smtClean="0">
                <a:ln w="0"/>
                <a:solidFill>
                  <a:schemeClr val="tx1"/>
                </a:solidFill>
                <a:effectLst/>
                <a:latin typeface="Candara" panose="020E0502030303020204" pitchFamily="34" charset="0"/>
              </a:rPr>
              <a:t>and </a:t>
            </a:r>
            <a:r>
              <a:rPr lang="en-US" i="1" cap="none" dirty="0" err="1">
                <a:ln w="0"/>
                <a:solidFill>
                  <a:schemeClr val="tx1"/>
                </a:solidFill>
                <a:effectLst/>
                <a:latin typeface="Candara" panose="020E0502030303020204" pitchFamily="34" charset="0"/>
              </a:rPr>
              <a:t>Izazov</a:t>
            </a:r>
            <a:r>
              <a:rPr lang="en-US" i="1" cap="none" dirty="0">
                <a:ln w="0"/>
                <a:solidFill>
                  <a:schemeClr val="tx1"/>
                </a:solidFill>
                <a:effectLst/>
                <a:latin typeface="Candara" panose="020E0502030303020204" pitchFamily="34" charset="0"/>
              </a:rPr>
              <a:t> </a:t>
            </a:r>
            <a:r>
              <a:rPr lang="en-US" cap="none" dirty="0" smtClean="0">
                <a:ln w="0"/>
                <a:solidFill>
                  <a:schemeClr val="tx1"/>
                </a:solidFill>
                <a:effectLst/>
                <a:latin typeface="Candara" panose="020E0502030303020204" pitchFamily="34" charset="0"/>
              </a:rPr>
              <a:t>– in 2015</a:t>
            </a:r>
            <a:r>
              <a:rPr lang="en-US" cap="none" dirty="0">
                <a:ln w="0"/>
                <a:solidFill>
                  <a:schemeClr val="tx1"/>
                </a:solidFill>
                <a:effectLst/>
                <a:latin typeface="Candara" panose="020E0502030303020204" pitchFamily="34" charset="0"/>
              </a:rPr>
              <a:t>. </a:t>
            </a:r>
            <a:r>
              <a:rPr lang="en-US" cap="none" dirty="0" smtClean="0">
                <a:ln w="0"/>
                <a:solidFill>
                  <a:schemeClr val="tx1"/>
                </a:solidFill>
                <a:effectLst/>
                <a:latin typeface="Candara" panose="020E0502030303020204" pitchFamily="34" charset="0"/>
              </a:rPr>
              <a:t>were</a:t>
            </a:r>
            <a:r>
              <a:rPr lang="x-none" cap="none" dirty="0" smtClean="0">
                <a:ln w="0"/>
                <a:solidFill>
                  <a:schemeClr val="tx1"/>
                </a:solidFill>
                <a:effectLst/>
                <a:latin typeface="Candara" panose="020E0502030303020204" pitchFamily="34" charset="0"/>
              </a:rPr>
              <a:t>:</a:t>
            </a:r>
            <a:r>
              <a:rPr lang="en-US" cap="none" dirty="0" smtClean="0">
                <a:ln w="0"/>
                <a:solidFill>
                  <a:schemeClr val="tx1"/>
                </a:solidFill>
                <a:effectLst/>
                <a:latin typeface="Candara" panose="020E0502030303020204" pitchFamily="34" charset="0"/>
              </a:rPr>
              <a:t> </a:t>
            </a:r>
            <a:endParaRPr lang="x-none" cap="none" dirty="0" smtClean="0">
              <a:ln w="0"/>
              <a:solidFill>
                <a:schemeClr val="tx1"/>
              </a:solidFill>
              <a:effectLst/>
              <a:latin typeface="Candara" panose="020E0502030303020204" pitchFamily="34" charset="0"/>
            </a:endParaRPr>
          </a:p>
          <a:p>
            <a:pPr marL="0" indent="0">
              <a:buNone/>
            </a:pPr>
            <a:r>
              <a:rPr lang="en-US" b="1" cap="none" dirty="0" smtClean="0">
                <a:ln w="0"/>
                <a:solidFill>
                  <a:schemeClr val="tx1"/>
                </a:solidFill>
                <a:effectLst/>
                <a:latin typeface="Candara" panose="020E0502030303020204" pitchFamily="34" charset="0"/>
              </a:rPr>
              <a:t>Ivan </a:t>
            </a:r>
            <a:r>
              <a:rPr lang="en-US" b="1" cap="none" dirty="0" err="1">
                <a:ln w="0"/>
                <a:solidFill>
                  <a:schemeClr val="tx1"/>
                </a:solidFill>
                <a:effectLst/>
                <a:latin typeface="Candara" panose="020E0502030303020204" pitchFamily="34" charset="0"/>
              </a:rPr>
              <a:t>Vuković</a:t>
            </a:r>
            <a:r>
              <a:rPr lang="en-US" b="1" cap="none" dirty="0">
                <a:ln w="0"/>
                <a:solidFill>
                  <a:schemeClr val="tx1"/>
                </a:solidFill>
                <a:effectLst/>
                <a:latin typeface="Candara" panose="020E0502030303020204" pitchFamily="34" charset="0"/>
              </a:rPr>
              <a:t> </a:t>
            </a:r>
            <a:r>
              <a:rPr lang="en-US" cap="none" dirty="0">
                <a:ln w="0"/>
                <a:solidFill>
                  <a:schemeClr val="tx1"/>
                </a:solidFill>
                <a:effectLst/>
                <a:latin typeface="Candara" panose="020E0502030303020204" pitchFamily="34" charset="0"/>
              </a:rPr>
              <a:t>– </a:t>
            </a:r>
            <a:r>
              <a:rPr lang="en-US" cap="none" dirty="0" smtClean="0">
                <a:ln w="0"/>
                <a:solidFill>
                  <a:schemeClr val="tx1"/>
                </a:solidFill>
                <a:effectLst/>
                <a:latin typeface="Candara" panose="020E0502030303020204" pitchFamily="34" charset="0"/>
              </a:rPr>
              <a:t>Faculty of Political Sciences/UOM </a:t>
            </a:r>
            <a:r>
              <a:rPr lang="x-none" cap="none" dirty="0" smtClean="0">
                <a:ln w="0"/>
                <a:solidFill>
                  <a:schemeClr val="tx1"/>
                </a:solidFill>
                <a:effectLst/>
                <a:latin typeface="Candara" panose="020E0502030303020204" pitchFamily="34" charset="0"/>
              </a:rPr>
              <a:t>(8)</a:t>
            </a:r>
          </a:p>
          <a:p>
            <a:pPr marL="0" indent="0">
              <a:buNone/>
            </a:pPr>
            <a:r>
              <a:rPr lang="en-US" b="1" cap="none" dirty="0" err="1" smtClean="0">
                <a:ln w="0"/>
                <a:solidFill>
                  <a:schemeClr val="tx1"/>
                </a:solidFill>
                <a:effectLst/>
                <a:latin typeface="Candara" panose="020E0502030303020204" pitchFamily="34" charset="0"/>
              </a:rPr>
              <a:t>Zorica</a:t>
            </a:r>
            <a:r>
              <a:rPr lang="en-US" b="1" cap="none" dirty="0" smtClean="0">
                <a:ln w="0"/>
                <a:solidFill>
                  <a:schemeClr val="tx1"/>
                </a:solidFill>
                <a:effectLst/>
                <a:latin typeface="Candara" panose="020E0502030303020204" pitchFamily="34" charset="0"/>
              </a:rPr>
              <a:t> </a:t>
            </a:r>
            <a:r>
              <a:rPr lang="en-US" b="1" cap="none" dirty="0" err="1" smtClean="0">
                <a:ln w="0"/>
                <a:solidFill>
                  <a:schemeClr val="tx1"/>
                </a:solidFill>
                <a:effectLst/>
                <a:latin typeface="Candara" panose="020E0502030303020204" pitchFamily="34" charset="0"/>
              </a:rPr>
              <a:t>Kovačević</a:t>
            </a:r>
            <a:r>
              <a:rPr lang="x-none" cap="none" dirty="0" smtClean="0">
                <a:ln w="0"/>
                <a:solidFill>
                  <a:schemeClr val="tx1"/>
                </a:solidFill>
                <a:effectLst/>
                <a:latin typeface="Candara" panose="020E0502030303020204" pitchFamily="34" charset="0"/>
              </a:rPr>
              <a:t> – </a:t>
            </a:r>
            <a:r>
              <a:rPr lang="en-US" cap="none" dirty="0" smtClean="0">
                <a:ln w="0"/>
                <a:solidFill>
                  <a:schemeClr val="tx1"/>
                </a:solidFill>
                <a:effectLst/>
                <a:latin typeface="Candara" panose="020E0502030303020204" pitchFamily="34" charset="0"/>
              </a:rPr>
              <a:t>Former Minister of </a:t>
            </a:r>
            <a:r>
              <a:rPr lang="en-US" cap="none" dirty="0" err="1" smtClean="0">
                <a:ln w="0"/>
                <a:solidFill>
                  <a:schemeClr val="tx1"/>
                </a:solidFill>
                <a:effectLst/>
                <a:latin typeface="Candara" panose="020E0502030303020204" pitchFamily="34" charset="0"/>
              </a:rPr>
              <a:t>Labour</a:t>
            </a:r>
            <a:r>
              <a:rPr lang="en-US" cap="none" dirty="0" smtClean="0">
                <a:ln w="0"/>
                <a:solidFill>
                  <a:schemeClr val="tx1"/>
                </a:solidFill>
                <a:effectLst/>
                <a:latin typeface="Candara" panose="020E0502030303020204" pitchFamily="34" charset="0"/>
              </a:rPr>
              <a:t> and Social Welfare</a:t>
            </a:r>
            <a:r>
              <a:rPr lang="x-none" cap="none" dirty="0" smtClean="0">
                <a:ln w="0"/>
                <a:solidFill>
                  <a:schemeClr val="tx1"/>
                </a:solidFill>
                <a:effectLst/>
                <a:latin typeface="Candara" panose="020E0502030303020204" pitchFamily="34" charset="0"/>
              </a:rPr>
              <a:t> (6)</a:t>
            </a:r>
            <a:endParaRPr lang="x-none" b="1" cap="none" dirty="0" smtClean="0">
              <a:ln w="0"/>
              <a:solidFill>
                <a:schemeClr val="tx1"/>
              </a:solidFill>
              <a:effectLst/>
              <a:latin typeface="Candara" panose="020E0502030303020204" pitchFamily="34" charset="0"/>
            </a:endParaRPr>
          </a:p>
          <a:p>
            <a:pPr marL="0" indent="0">
              <a:buNone/>
            </a:pPr>
            <a:r>
              <a:rPr lang="en-US" b="1" cap="none" dirty="0" err="1" smtClean="0">
                <a:ln w="0"/>
                <a:solidFill>
                  <a:schemeClr val="tx1"/>
                </a:solidFill>
                <a:effectLst/>
                <a:latin typeface="Candara" panose="020E0502030303020204" pitchFamily="34" charset="0"/>
              </a:rPr>
              <a:t>Azra</a:t>
            </a:r>
            <a:r>
              <a:rPr lang="en-US" b="1" cap="none" dirty="0" smtClean="0">
                <a:ln w="0"/>
                <a:solidFill>
                  <a:schemeClr val="tx1"/>
                </a:solidFill>
                <a:effectLst/>
                <a:latin typeface="Candara" panose="020E0502030303020204" pitchFamily="34" charset="0"/>
              </a:rPr>
              <a:t> </a:t>
            </a:r>
            <a:r>
              <a:rPr lang="en-US" b="1" cap="none" dirty="0" err="1">
                <a:ln w="0"/>
                <a:solidFill>
                  <a:schemeClr val="tx1"/>
                </a:solidFill>
                <a:effectLst/>
                <a:latin typeface="Candara" panose="020E0502030303020204" pitchFamily="34" charset="0"/>
              </a:rPr>
              <a:t>Jasavić</a:t>
            </a:r>
            <a:r>
              <a:rPr lang="en-US" b="1" cap="none" dirty="0">
                <a:ln w="0"/>
                <a:solidFill>
                  <a:schemeClr val="tx1"/>
                </a:solidFill>
                <a:effectLst/>
                <a:latin typeface="Candara" panose="020E0502030303020204" pitchFamily="34" charset="0"/>
              </a:rPr>
              <a:t> </a:t>
            </a:r>
            <a:r>
              <a:rPr lang="en-US" cap="none" dirty="0">
                <a:ln w="0"/>
                <a:solidFill>
                  <a:schemeClr val="tx1"/>
                </a:solidFill>
                <a:effectLst/>
                <a:latin typeface="Candara" panose="020E0502030303020204" pitchFamily="34" charset="0"/>
              </a:rPr>
              <a:t>– </a:t>
            </a:r>
            <a:r>
              <a:rPr lang="en-US" cap="none" dirty="0" smtClean="0">
                <a:ln w="0"/>
                <a:solidFill>
                  <a:schemeClr val="tx1"/>
                </a:solidFill>
                <a:effectLst/>
                <a:latin typeface="Candara" panose="020E0502030303020204" pitchFamily="34" charset="0"/>
              </a:rPr>
              <a:t>Positive Montenegro </a:t>
            </a:r>
            <a:r>
              <a:rPr lang="en-US" cap="none" dirty="0">
                <a:ln w="0"/>
                <a:solidFill>
                  <a:schemeClr val="tx1"/>
                </a:solidFill>
                <a:effectLst/>
                <a:latin typeface="Candara" panose="020E0502030303020204" pitchFamily="34" charset="0"/>
              </a:rPr>
              <a:t>(</a:t>
            </a:r>
            <a:r>
              <a:rPr lang="en-US" cap="none" dirty="0" smtClean="0">
                <a:ln w="0"/>
                <a:solidFill>
                  <a:schemeClr val="tx1"/>
                </a:solidFill>
                <a:effectLst/>
                <a:latin typeface="Candara" panose="020E0502030303020204" pitchFamily="34" charset="0"/>
              </a:rPr>
              <a:t>5)</a:t>
            </a:r>
            <a:endParaRPr lang="x-none" cap="none" dirty="0" smtClean="0">
              <a:ln w="0"/>
              <a:solidFill>
                <a:schemeClr val="tx1"/>
              </a:solidFill>
              <a:effectLst/>
              <a:latin typeface="Candara" panose="020E0502030303020204" pitchFamily="34" charset="0"/>
            </a:endParaRPr>
          </a:p>
          <a:p>
            <a:pPr marL="0" indent="0">
              <a:buNone/>
            </a:pPr>
            <a:r>
              <a:rPr lang="en-US" b="1" cap="none" dirty="0" err="1" smtClean="0">
                <a:ln w="0"/>
                <a:solidFill>
                  <a:schemeClr val="tx1"/>
                </a:solidFill>
                <a:effectLst/>
                <a:latin typeface="Candara" panose="020E0502030303020204" pitchFamily="34" charset="0"/>
              </a:rPr>
              <a:t>Darko</a:t>
            </a:r>
            <a:r>
              <a:rPr lang="en-US" b="1" cap="none" dirty="0" smtClean="0">
                <a:ln w="0"/>
                <a:solidFill>
                  <a:schemeClr val="tx1"/>
                </a:solidFill>
                <a:effectLst/>
                <a:latin typeface="Candara" panose="020E0502030303020204" pitchFamily="34" charset="0"/>
              </a:rPr>
              <a:t> </a:t>
            </a:r>
            <a:r>
              <a:rPr lang="en-US" b="1" cap="none" dirty="0" err="1">
                <a:ln w="0"/>
                <a:solidFill>
                  <a:schemeClr val="tx1"/>
                </a:solidFill>
                <a:effectLst/>
                <a:latin typeface="Candara" panose="020E0502030303020204" pitchFamily="34" charset="0"/>
              </a:rPr>
              <a:t>Pajović</a:t>
            </a:r>
            <a:r>
              <a:rPr lang="en-US" b="1" cap="none" dirty="0">
                <a:ln w="0"/>
                <a:solidFill>
                  <a:schemeClr val="tx1"/>
                </a:solidFill>
                <a:effectLst/>
                <a:latin typeface="Candara" panose="020E0502030303020204" pitchFamily="34" charset="0"/>
              </a:rPr>
              <a:t> </a:t>
            </a:r>
            <a:r>
              <a:rPr lang="en-US" cap="none" dirty="0">
                <a:ln w="0"/>
                <a:solidFill>
                  <a:schemeClr val="tx1"/>
                </a:solidFill>
                <a:effectLst/>
                <a:latin typeface="Candara" panose="020E0502030303020204" pitchFamily="34" charset="0"/>
              </a:rPr>
              <a:t>– </a:t>
            </a:r>
            <a:r>
              <a:rPr lang="en-US" cap="none" dirty="0" smtClean="0">
                <a:ln w="0"/>
                <a:solidFill>
                  <a:schemeClr val="tx1"/>
                </a:solidFill>
                <a:effectLst/>
                <a:latin typeface="Candara" panose="020E0502030303020204" pitchFamily="34" charset="0"/>
              </a:rPr>
              <a:t>Positive Montenegro </a:t>
            </a:r>
            <a:r>
              <a:rPr lang="en-US" cap="none" dirty="0">
                <a:ln w="0"/>
                <a:solidFill>
                  <a:schemeClr val="tx1"/>
                </a:solidFill>
                <a:effectLst/>
                <a:latin typeface="Candara" panose="020E0502030303020204" pitchFamily="34" charset="0"/>
              </a:rPr>
              <a:t>(</a:t>
            </a:r>
            <a:r>
              <a:rPr lang="en-US" cap="none" dirty="0" smtClean="0">
                <a:ln w="0"/>
                <a:solidFill>
                  <a:schemeClr val="tx1"/>
                </a:solidFill>
                <a:effectLst/>
                <a:latin typeface="Candara" panose="020E0502030303020204" pitchFamily="34" charset="0"/>
              </a:rPr>
              <a:t>5)</a:t>
            </a:r>
            <a:endParaRPr lang="x-none" cap="none" dirty="0" smtClean="0">
              <a:ln w="0"/>
              <a:solidFill>
                <a:schemeClr val="tx1"/>
              </a:solidFill>
              <a:effectLst/>
              <a:latin typeface="Candara" panose="020E0502030303020204" pitchFamily="34" charset="0"/>
            </a:endParaRPr>
          </a:p>
          <a:p>
            <a:pPr marL="0" indent="0">
              <a:buNone/>
            </a:pPr>
            <a:r>
              <a:rPr lang="en-US" b="1" cap="none" dirty="0" smtClean="0">
                <a:ln w="0"/>
                <a:solidFill>
                  <a:schemeClr val="tx1"/>
                </a:solidFill>
                <a:effectLst/>
                <a:latin typeface="Candara" panose="020E0502030303020204" pitchFamily="34" charset="0"/>
              </a:rPr>
              <a:t>Zlatko </a:t>
            </a:r>
            <a:r>
              <a:rPr lang="en-US" b="1" cap="none" dirty="0" err="1">
                <a:ln w="0"/>
                <a:solidFill>
                  <a:schemeClr val="tx1"/>
                </a:solidFill>
                <a:effectLst/>
                <a:latin typeface="Candara" panose="020E0502030303020204" pitchFamily="34" charset="0"/>
              </a:rPr>
              <a:t>Vujović</a:t>
            </a:r>
            <a:r>
              <a:rPr lang="en-US" b="1" cap="none" dirty="0">
                <a:ln w="0"/>
                <a:solidFill>
                  <a:schemeClr val="tx1"/>
                </a:solidFill>
                <a:effectLst/>
                <a:latin typeface="Candara" panose="020E0502030303020204" pitchFamily="34" charset="0"/>
              </a:rPr>
              <a:t> </a:t>
            </a:r>
            <a:r>
              <a:rPr lang="en-US" cap="none" dirty="0">
                <a:ln w="0"/>
                <a:solidFill>
                  <a:schemeClr val="tx1"/>
                </a:solidFill>
                <a:effectLst/>
                <a:latin typeface="Candara" panose="020E0502030303020204" pitchFamily="34" charset="0"/>
              </a:rPr>
              <a:t>– CEMI (</a:t>
            </a:r>
            <a:r>
              <a:rPr lang="en-US" cap="none" dirty="0" smtClean="0">
                <a:ln w="0"/>
                <a:solidFill>
                  <a:schemeClr val="tx1"/>
                </a:solidFill>
                <a:effectLst/>
                <a:latin typeface="Candara" panose="020E0502030303020204" pitchFamily="34" charset="0"/>
              </a:rPr>
              <a:t>5)</a:t>
            </a:r>
            <a:endParaRPr lang="x-none" cap="none" dirty="0" smtClean="0">
              <a:ln w="0"/>
              <a:solidFill>
                <a:schemeClr val="tx1"/>
              </a:solidFill>
              <a:effectLst/>
              <a:latin typeface="Candara" panose="020E0502030303020204" pitchFamily="34" charset="0"/>
            </a:endParaRPr>
          </a:p>
          <a:p>
            <a:pPr marL="0" indent="0">
              <a:buNone/>
            </a:pPr>
            <a:r>
              <a:rPr lang="en-US" b="1" cap="none" dirty="0" err="1" smtClean="0">
                <a:ln w="0"/>
                <a:solidFill>
                  <a:schemeClr val="tx1"/>
                </a:solidFill>
                <a:effectLst/>
                <a:latin typeface="Candara" panose="020E0502030303020204" pitchFamily="34" charset="0"/>
              </a:rPr>
              <a:t>Snežana</a:t>
            </a:r>
            <a:r>
              <a:rPr lang="en-US" b="1" cap="none" dirty="0" smtClean="0">
                <a:ln w="0"/>
                <a:solidFill>
                  <a:schemeClr val="tx1"/>
                </a:solidFill>
                <a:effectLst/>
                <a:latin typeface="Candara" panose="020E0502030303020204" pitchFamily="34" charset="0"/>
              </a:rPr>
              <a:t> </a:t>
            </a:r>
            <a:r>
              <a:rPr lang="en-US" b="1" cap="none" dirty="0" err="1">
                <a:ln w="0"/>
                <a:solidFill>
                  <a:schemeClr val="tx1"/>
                </a:solidFill>
                <a:effectLst/>
                <a:latin typeface="Candara" panose="020E0502030303020204" pitchFamily="34" charset="0"/>
              </a:rPr>
              <a:t>Jonica</a:t>
            </a:r>
            <a:r>
              <a:rPr lang="en-US" b="1" cap="none" dirty="0">
                <a:ln w="0"/>
                <a:solidFill>
                  <a:schemeClr val="tx1"/>
                </a:solidFill>
                <a:effectLst/>
                <a:latin typeface="Candara" panose="020E0502030303020204" pitchFamily="34" charset="0"/>
              </a:rPr>
              <a:t> </a:t>
            </a:r>
            <a:r>
              <a:rPr lang="en-US" cap="none" dirty="0">
                <a:ln w="0"/>
                <a:solidFill>
                  <a:schemeClr val="tx1"/>
                </a:solidFill>
                <a:effectLst/>
                <a:latin typeface="Candara" panose="020E0502030303020204" pitchFamily="34" charset="0"/>
              </a:rPr>
              <a:t>– SNP (</a:t>
            </a:r>
            <a:r>
              <a:rPr lang="en-US" cap="none" dirty="0" smtClean="0">
                <a:ln w="0"/>
                <a:solidFill>
                  <a:schemeClr val="tx1"/>
                </a:solidFill>
                <a:effectLst/>
                <a:latin typeface="Candara" panose="020E0502030303020204" pitchFamily="34" charset="0"/>
              </a:rPr>
              <a:t>4)</a:t>
            </a:r>
            <a:endParaRPr lang="x-none" cap="none" dirty="0" smtClean="0">
              <a:ln w="0"/>
              <a:solidFill>
                <a:schemeClr val="tx1"/>
              </a:solidFill>
              <a:effectLst/>
              <a:latin typeface="Candara" panose="020E0502030303020204" pitchFamily="34" charset="0"/>
            </a:endParaRPr>
          </a:p>
          <a:p>
            <a:pPr marL="0" indent="0">
              <a:buNone/>
            </a:pPr>
            <a:r>
              <a:rPr lang="en-US" b="1" cap="none" dirty="0" smtClean="0">
                <a:ln w="0"/>
                <a:solidFill>
                  <a:schemeClr val="tx1"/>
                </a:solidFill>
                <a:effectLst/>
                <a:latin typeface="Candara" panose="020E0502030303020204" pitchFamily="34" charset="0"/>
              </a:rPr>
              <a:t>Milo </a:t>
            </a:r>
            <a:r>
              <a:rPr lang="en-US" b="1" cap="none" dirty="0" err="1">
                <a:ln w="0"/>
                <a:solidFill>
                  <a:schemeClr val="tx1"/>
                </a:solidFill>
                <a:effectLst/>
                <a:latin typeface="Candara" panose="020E0502030303020204" pitchFamily="34" charset="0"/>
              </a:rPr>
              <a:t>Đukanović</a:t>
            </a:r>
            <a:r>
              <a:rPr lang="en-US" b="1" cap="none" dirty="0">
                <a:ln w="0"/>
                <a:solidFill>
                  <a:schemeClr val="tx1"/>
                </a:solidFill>
                <a:effectLst/>
                <a:latin typeface="Candara" panose="020E0502030303020204" pitchFamily="34" charset="0"/>
              </a:rPr>
              <a:t> </a:t>
            </a:r>
            <a:r>
              <a:rPr lang="en-US" cap="none" dirty="0">
                <a:ln w="0"/>
                <a:solidFill>
                  <a:schemeClr val="tx1"/>
                </a:solidFill>
                <a:effectLst/>
                <a:latin typeface="Candara" panose="020E0502030303020204" pitchFamily="34" charset="0"/>
              </a:rPr>
              <a:t>– </a:t>
            </a:r>
            <a:r>
              <a:rPr lang="en-US" cap="none" dirty="0" smtClean="0">
                <a:ln w="0"/>
                <a:solidFill>
                  <a:schemeClr val="tx1"/>
                </a:solidFill>
                <a:effectLst/>
                <a:latin typeface="Candara" panose="020E0502030303020204" pitchFamily="34" charset="0"/>
              </a:rPr>
              <a:t>Prime Minister </a:t>
            </a:r>
            <a:r>
              <a:rPr lang="en-US" cap="none" dirty="0">
                <a:ln w="0"/>
                <a:solidFill>
                  <a:schemeClr val="tx1"/>
                </a:solidFill>
                <a:effectLst/>
                <a:latin typeface="Candara" panose="020E0502030303020204" pitchFamily="34" charset="0"/>
              </a:rPr>
              <a:t>(</a:t>
            </a:r>
            <a:r>
              <a:rPr lang="en-US" cap="none" dirty="0" smtClean="0">
                <a:ln w="0"/>
                <a:solidFill>
                  <a:schemeClr val="tx1"/>
                </a:solidFill>
                <a:effectLst/>
                <a:latin typeface="Candara" panose="020E0502030303020204" pitchFamily="34" charset="0"/>
              </a:rPr>
              <a:t>4)</a:t>
            </a:r>
            <a:endParaRPr lang="x-none" cap="none" dirty="0" smtClean="0">
              <a:ln w="0"/>
              <a:solidFill>
                <a:schemeClr val="tx1"/>
              </a:solidFill>
              <a:effectLst/>
              <a:latin typeface="Candara" panose="020E0502030303020204" pitchFamily="34" charset="0"/>
            </a:endParaRPr>
          </a:p>
          <a:p>
            <a:pPr marL="0" indent="0">
              <a:buNone/>
            </a:pPr>
            <a:r>
              <a:rPr lang="en-US" b="1" cap="none" dirty="0" smtClean="0">
                <a:ln w="0"/>
                <a:solidFill>
                  <a:schemeClr val="tx1"/>
                </a:solidFill>
                <a:effectLst/>
                <a:latin typeface="Candara" panose="020E0502030303020204" pitchFamily="34" charset="0"/>
              </a:rPr>
              <a:t>Zoran </a:t>
            </a:r>
            <a:r>
              <a:rPr lang="en-US" b="1" cap="none" dirty="0" err="1">
                <a:ln w="0"/>
                <a:solidFill>
                  <a:schemeClr val="tx1"/>
                </a:solidFill>
                <a:effectLst/>
                <a:latin typeface="Candara" panose="020E0502030303020204" pitchFamily="34" charset="0"/>
              </a:rPr>
              <a:t>Vukčević</a:t>
            </a:r>
            <a:r>
              <a:rPr lang="en-US" b="1" cap="none" dirty="0">
                <a:ln w="0"/>
                <a:solidFill>
                  <a:schemeClr val="tx1"/>
                </a:solidFill>
                <a:effectLst/>
                <a:latin typeface="Candara" panose="020E0502030303020204" pitchFamily="34" charset="0"/>
              </a:rPr>
              <a:t> </a:t>
            </a:r>
            <a:r>
              <a:rPr lang="en-US" cap="none" dirty="0">
                <a:ln w="0"/>
                <a:solidFill>
                  <a:schemeClr val="tx1"/>
                </a:solidFill>
                <a:effectLst/>
                <a:latin typeface="Candara" panose="020E0502030303020204" pitchFamily="34" charset="0"/>
              </a:rPr>
              <a:t>– </a:t>
            </a:r>
            <a:r>
              <a:rPr lang="en-US" cap="none" dirty="0" smtClean="0">
                <a:ln w="0"/>
                <a:solidFill>
                  <a:schemeClr val="tx1"/>
                </a:solidFill>
                <a:effectLst/>
                <a:latin typeface="Candara" panose="020E0502030303020204" pitchFamily="34" charset="0"/>
              </a:rPr>
              <a:t>Investment-Development Fund </a:t>
            </a:r>
            <a:r>
              <a:rPr lang="en-US" cap="none" dirty="0">
                <a:ln w="0"/>
                <a:solidFill>
                  <a:schemeClr val="tx1"/>
                </a:solidFill>
                <a:effectLst/>
                <a:latin typeface="Candara" panose="020E0502030303020204" pitchFamily="34" charset="0"/>
              </a:rPr>
              <a:t>(4). </a:t>
            </a:r>
          </a:p>
        </p:txBody>
      </p:sp>
      <p:graphicFrame>
        <p:nvGraphicFramePr>
          <p:cNvPr id="3" name="Table 2"/>
          <p:cNvGraphicFramePr>
            <a:graphicFrameLocks noGrp="1"/>
          </p:cNvGraphicFramePr>
          <p:nvPr>
            <p:extLst>
              <p:ext uri="{D42A27DB-BD31-4B8C-83A1-F6EECF244321}">
                <p14:modId xmlns:p14="http://schemas.microsoft.com/office/powerpoint/2010/main" xmlns="" val="2709031222"/>
              </p:ext>
            </p:extLst>
          </p:nvPr>
        </p:nvGraphicFramePr>
        <p:xfrm>
          <a:off x="204717" y="2175593"/>
          <a:ext cx="5340362" cy="2979903"/>
        </p:xfrm>
        <a:graphic>
          <a:graphicData uri="http://schemas.openxmlformats.org/drawingml/2006/table">
            <a:tbl>
              <a:tblPr>
                <a:tableStyleId>{5C22544A-7EE6-4342-B048-85BDC9FD1C3A}</a:tableStyleId>
              </a:tblPr>
              <a:tblGrid>
                <a:gridCol w="851619"/>
                <a:gridCol w="4488743"/>
              </a:tblGrid>
              <a:tr h="283245">
                <a:tc rowSpan="10">
                  <a:txBody>
                    <a:bodyPr/>
                    <a:lstStyle/>
                    <a:p>
                      <a:pPr algn="ctr" fontAlgn="ctr"/>
                      <a:r>
                        <a:rPr lang="pl-PL" sz="1600" b="1" u="none" strike="noStrike" dirty="0" smtClean="0">
                          <a:effectLst/>
                          <a:latin typeface="Candara" panose="020E0502030303020204" pitchFamily="34" charset="0"/>
                        </a:rPr>
                        <a:t>TOP 10 </a:t>
                      </a:r>
                      <a:r>
                        <a:rPr lang="en-US" sz="1600" b="1" u="none" strike="noStrike" dirty="0" smtClean="0">
                          <a:effectLst/>
                          <a:latin typeface="Candara" panose="020E0502030303020204" pitchFamily="34" charset="0"/>
                        </a:rPr>
                        <a:t>compared to the number of interlocutors and compared to the number of shows</a:t>
                      </a:r>
                      <a:endParaRPr lang="pl-PL" sz="1600" b="1" i="0" u="none" strike="noStrike" dirty="0">
                        <a:solidFill>
                          <a:srgbClr val="FFFFFF"/>
                        </a:solidFill>
                        <a:effectLst/>
                        <a:latin typeface="Candara" panose="020E0502030303020204" pitchFamily="34" charset="0"/>
                      </a:endParaRPr>
                    </a:p>
                  </a:txBody>
                  <a:tcPr marL="9525" marR="9525" marT="9525" marB="0" vert="vert270" anchor="ctr">
                    <a:solidFill>
                      <a:schemeClr val="tx2">
                        <a:lumMod val="90000"/>
                      </a:schemeClr>
                    </a:solidFill>
                  </a:tcPr>
                </a:tc>
                <a:tc>
                  <a:txBody>
                    <a:bodyPr/>
                    <a:lstStyle/>
                    <a:p>
                      <a:pPr algn="l" fontAlgn="b"/>
                      <a:r>
                        <a:rPr lang="en-US" sz="1600" u="none" strike="noStrike">
                          <a:effectLst/>
                          <a:latin typeface="Candara" panose="020E0502030303020204" pitchFamily="34" charset="0"/>
                        </a:rPr>
                        <a:t>DPS</a:t>
                      </a:r>
                      <a:endParaRPr lang="en-US" sz="1600" b="0" i="0" u="none" strike="noStrike">
                        <a:solidFill>
                          <a:srgbClr val="000000"/>
                        </a:solidFill>
                        <a:effectLst/>
                        <a:latin typeface="Candara" panose="020E0502030303020204" pitchFamily="34" charset="0"/>
                      </a:endParaRPr>
                    </a:p>
                  </a:txBody>
                  <a:tcPr marL="9525" marR="9525" marT="9525" marB="0" anchor="b"/>
                </a:tc>
              </a:tr>
              <a:tr h="283245">
                <a:tc vMerge="1">
                  <a:txBody>
                    <a:bodyPr/>
                    <a:lstStyle/>
                    <a:p>
                      <a:endParaRPr lang="en-US"/>
                    </a:p>
                  </a:txBody>
                  <a:tcPr/>
                </a:tc>
                <a:tc>
                  <a:txBody>
                    <a:bodyPr/>
                    <a:lstStyle/>
                    <a:p>
                      <a:pPr algn="l" fontAlgn="b"/>
                      <a:r>
                        <a:rPr lang="en-US" sz="1600" u="none" strike="noStrike" dirty="0" smtClean="0">
                          <a:effectLst/>
                          <a:latin typeface="Candara" panose="020E0502030303020204" pitchFamily="34" charset="0"/>
                        </a:rPr>
                        <a:t>University of Montenegro</a:t>
                      </a:r>
                      <a:endParaRPr lang="en-US" sz="1600" b="0" i="0" u="none" strike="noStrike" dirty="0">
                        <a:solidFill>
                          <a:srgbClr val="000000"/>
                        </a:solidFill>
                        <a:effectLst/>
                        <a:latin typeface="Candara" panose="020E0502030303020204" pitchFamily="34" charset="0"/>
                      </a:endParaRPr>
                    </a:p>
                  </a:txBody>
                  <a:tcPr marL="9525" marR="9525" marT="9525" marB="0" anchor="b"/>
                </a:tc>
              </a:tr>
              <a:tr h="283245">
                <a:tc vMerge="1">
                  <a:txBody>
                    <a:bodyPr/>
                    <a:lstStyle/>
                    <a:p>
                      <a:endParaRPr lang="en-US"/>
                    </a:p>
                  </a:txBody>
                  <a:tcPr/>
                </a:tc>
                <a:tc>
                  <a:txBody>
                    <a:bodyPr/>
                    <a:lstStyle/>
                    <a:p>
                      <a:pPr algn="l" fontAlgn="b"/>
                      <a:r>
                        <a:rPr lang="en-US" sz="1600" u="none" strike="noStrike" dirty="0" smtClean="0">
                          <a:effectLst/>
                          <a:latin typeface="Candara" panose="020E0502030303020204" pitchFamily="34" charset="0"/>
                        </a:rPr>
                        <a:t>Positive Montenegro</a:t>
                      </a:r>
                      <a:endParaRPr lang="en-US" sz="1600" b="0" i="0" u="none" strike="noStrike" dirty="0">
                        <a:solidFill>
                          <a:srgbClr val="000000"/>
                        </a:solidFill>
                        <a:effectLst/>
                        <a:latin typeface="Candara" panose="020E0502030303020204" pitchFamily="34" charset="0"/>
                      </a:endParaRPr>
                    </a:p>
                  </a:txBody>
                  <a:tcPr marL="9525" marR="9525" marT="9525" marB="0" anchor="b"/>
                </a:tc>
              </a:tr>
              <a:tr h="283245">
                <a:tc vMerge="1">
                  <a:txBody>
                    <a:bodyPr/>
                    <a:lstStyle/>
                    <a:p>
                      <a:endParaRPr lang="en-US"/>
                    </a:p>
                  </a:txBody>
                  <a:tcPr/>
                </a:tc>
                <a:tc>
                  <a:txBody>
                    <a:bodyPr/>
                    <a:lstStyle/>
                    <a:p>
                      <a:pPr algn="l" fontAlgn="b"/>
                      <a:r>
                        <a:rPr lang="en-US" sz="1600" u="none" strike="noStrike" dirty="0" smtClean="0">
                          <a:effectLst/>
                          <a:latin typeface="Candara" panose="020E0502030303020204" pitchFamily="34" charset="0"/>
                        </a:rPr>
                        <a:t>Ministry of </a:t>
                      </a:r>
                      <a:r>
                        <a:rPr lang="en-US" sz="1600" u="none" strike="noStrike" dirty="0" err="1" smtClean="0">
                          <a:effectLst/>
                          <a:latin typeface="Candara" panose="020E0502030303020204" pitchFamily="34" charset="0"/>
                        </a:rPr>
                        <a:t>Labour</a:t>
                      </a:r>
                      <a:r>
                        <a:rPr lang="en-US" sz="1600" u="none" strike="noStrike" dirty="0" smtClean="0">
                          <a:effectLst/>
                          <a:latin typeface="Candara" panose="020E0502030303020204" pitchFamily="34" charset="0"/>
                        </a:rPr>
                        <a:t> and Social Welfare</a:t>
                      </a:r>
                      <a:endParaRPr lang="en-US" sz="1600" b="0" i="0" u="none" strike="noStrike" dirty="0">
                        <a:solidFill>
                          <a:srgbClr val="000000"/>
                        </a:solidFill>
                        <a:effectLst/>
                        <a:latin typeface="Candara" panose="020E0502030303020204" pitchFamily="34" charset="0"/>
                      </a:endParaRPr>
                    </a:p>
                  </a:txBody>
                  <a:tcPr marL="9525" marR="9525" marT="9525" marB="0" anchor="b"/>
                </a:tc>
              </a:tr>
              <a:tr h="283245">
                <a:tc vMerge="1">
                  <a:txBody>
                    <a:bodyPr/>
                    <a:lstStyle/>
                    <a:p>
                      <a:endParaRPr lang="en-US"/>
                    </a:p>
                  </a:txBody>
                  <a:tcPr/>
                </a:tc>
                <a:tc>
                  <a:txBody>
                    <a:bodyPr/>
                    <a:lstStyle/>
                    <a:p>
                      <a:pPr algn="l" fontAlgn="b"/>
                      <a:r>
                        <a:rPr lang="en-US" sz="1600" u="none" strike="noStrike" dirty="0" smtClean="0">
                          <a:effectLst/>
                          <a:latin typeface="Candara" panose="020E0502030303020204" pitchFamily="34" charset="0"/>
                        </a:rPr>
                        <a:t>Ministry of Tourism and Sustainable Development</a:t>
                      </a:r>
                      <a:endParaRPr lang="en-US" sz="1600" b="0" i="0" u="none" strike="noStrike" dirty="0">
                        <a:solidFill>
                          <a:srgbClr val="000000"/>
                        </a:solidFill>
                        <a:effectLst/>
                        <a:latin typeface="Candara" panose="020E0502030303020204" pitchFamily="34" charset="0"/>
                      </a:endParaRPr>
                    </a:p>
                  </a:txBody>
                  <a:tcPr marL="9525" marR="9525" marT="9525" marB="0" anchor="b"/>
                </a:tc>
              </a:tr>
              <a:tr h="283245">
                <a:tc vMerge="1">
                  <a:txBody>
                    <a:bodyPr/>
                    <a:lstStyle/>
                    <a:p>
                      <a:endParaRPr lang="en-US"/>
                    </a:p>
                  </a:txBody>
                  <a:tcPr/>
                </a:tc>
                <a:tc>
                  <a:txBody>
                    <a:bodyPr/>
                    <a:lstStyle/>
                    <a:p>
                      <a:pPr algn="l" fontAlgn="b"/>
                      <a:r>
                        <a:rPr lang="en-US" sz="1600" u="none" strike="noStrike" dirty="0">
                          <a:effectLst/>
                          <a:latin typeface="Candara" panose="020E0502030303020204" pitchFamily="34" charset="0"/>
                        </a:rPr>
                        <a:t>DF</a:t>
                      </a:r>
                      <a:endParaRPr lang="en-US" sz="1600" b="0" i="0" u="none" strike="noStrike" dirty="0">
                        <a:solidFill>
                          <a:srgbClr val="000000"/>
                        </a:solidFill>
                        <a:effectLst/>
                        <a:latin typeface="Candara" panose="020E0502030303020204" pitchFamily="34" charset="0"/>
                      </a:endParaRPr>
                    </a:p>
                  </a:txBody>
                  <a:tcPr marL="9525" marR="9525" marT="9525" marB="0" anchor="b"/>
                </a:tc>
              </a:tr>
              <a:tr h="283245">
                <a:tc vMerge="1">
                  <a:txBody>
                    <a:bodyPr/>
                    <a:lstStyle/>
                    <a:p>
                      <a:endParaRPr lang="en-US"/>
                    </a:p>
                  </a:txBody>
                  <a:tcPr/>
                </a:tc>
                <a:tc>
                  <a:txBody>
                    <a:bodyPr/>
                    <a:lstStyle/>
                    <a:p>
                      <a:pPr algn="l" fontAlgn="b"/>
                      <a:r>
                        <a:rPr lang="en-US" sz="1600" u="none" strike="noStrike" dirty="0">
                          <a:effectLst/>
                          <a:latin typeface="Candara" panose="020E0502030303020204" pitchFamily="34" charset="0"/>
                        </a:rPr>
                        <a:t>SNP</a:t>
                      </a:r>
                      <a:endParaRPr lang="en-US" sz="1600" b="0" i="0" u="none" strike="noStrike" dirty="0">
                        <a:solidFill>
                          <a:srgbClr val="000000"/>
                        </a:solidFill>
                        <a:effectLst/>
                        <a:latin typeface="Candara" panose="020E0502030303020204" pitchFamily="34" charset="0"/>
                      </a:endParaRPr>
                    </a:p>
                  </a:txBody>
                  <a:tcPr marL="9525" marR="9525" marT="9525" marB="0" anchor="b"/>
                </a:tc>
              </a:tr>
              <a:tr h="283245">
                <a:tc vMerge="1">
                  <a:txBody>
                    <a:bodyPr/>
                    <a:lstStyle/>
                    <a:p>
                      <a:endParaRPr lang="en-US"/>
                    </a:p>
                  </a:txBody>
                  <a:tcPr/>
                </a:tc>
                <a:tc>
                  <a:txBody>
                    <a:bodyPr/>
                    <a:lstStyle/>
                    <a:p>
                      <a:pPr algn="l" fontAlgn="b"/>
                      <a:r>
                        <a:rPr lang="en-US" sz="1600" u="none" strike="noStrike" dirty="0" smtClean="0">
                          <a:effectLst/>
                          <a:latin typeface="Candara" panose="020E0502030303020204" pitchFamily="34" charset="0"/>
                        </a:rPr>
                        <a:t>Ministry of Interior</a:t>
                      </a:r>
                      <a:endParaRPr lang="en-US" sz="1600" b="0" i="0" u="none" strike="noStrike" dirty="0">
                        <a:solidFill>
                          <a:srgbClr val="000000"/>
                        </a:solidFill>
                        <a:effectLst/>
                        <a:latin typeface="Candara" panose="020E0502030303020204" pitchFamily="34" charset="0"/>
                      </a:endParaRPr>
                    </a:p>
                  </a:txBody>
                  <a:tcPr marL="9525" marR="9525" marT="9525" marB="0" anchor="b"/>
                </a:tc>
              </a:tr>
              <a:tr h="430698">
                <a:tc vMerge="1">
                  <a:txBody>
                    <a:bodyPr/>
                    <a:lstStyle/>
                    <a:p>
                      <a:endParaRPr lang="en-US"/>
                    </a:p>
                  </a:txBody>
                  <a:tcPr/>
                </a:tc>
                <a:tc>
                  <a:txBody>
                    <a:bodyPr/>
                    <a:lstStyle/>
                    <a:p>
                      <a:pPr algn="l" fontAlgn="b"/>
                      <a:r>
                        <a:rPr lang="en-US" sz="1600" u="none" strike="noStrike" dirty="0" smtClean="0">
                          <a:effectLst/>
                          <a:latin typeface="Candara" panose="020E0502030303020204" pitchFamily="34" charset="0"/>
                        </a:rPr>
                        <a:t>Ministry of Foreign Affairs and European Integration</a:t>
                      </a:r>
                      <a:endParaRPr lang="en-US" sz="1600" b="0" i="0" u="none" strike="noStrike" dirty="0">
                        <a:solidFill>
                          <a:srgbClr val="000000"/>
                        </a:solidFill>
                        <a:effectLst/>
                        <a:latin typeface="Candara" panose="020E0502030303020204" pitchFamily="34" charset="0"/>
                      </a:endParaRPr>
                    </a:p>
                  </a:txBody>
                  <a:tcPr marL="9525" marR="9525" marT="9525" marB="0" anchor="b"/>
                </a:tc>
              </a:tr>
              <a:tr h="283245">
                <a:tc vMerge="1">
                  <a:txBody>
                    <a:bodyPr/>
                    <a:lstStyle/>
                    <a:p>
                      <a:endParaRPr lang="en-US"/>
                    </a:p>
                  </a:txBody>
                  <a:tcPr/>
                </a:tc>
                <a:tc>
                  <a:txBody>
                    <a:bodyPr/>
                    <a:lstStyle/>
                    <a:p>
                      <a:pPr algn="l" fontAlgn="b"/>
                      <a:r>
                        <a:rPr lang="en-US" sz="1600" u="none" strike="noStrike" dirty="0" smtClean="0">
                          <a:effectLst/>
                          <a:latin typeface="Candara" panose="020E0502030303020204" pitchFamily="34" charset="0"/>
                        </a:rPr>
                        <a:t>Police Department</a:t>
                      </a:r>
                      <a:endParaRPr lang="en-US" sz="1600" b="0" i="0" u="none" strike="noStrike" dirty="0">
                        <a:solidFill>
                          <a:srgbClr val="000000"/>
                        </a:solidFill>
                        <a:effectLst/>
                        <a:latin typeface="Candara" panose="020E0502030303020204" pitchFamily="34" charset="0"/>
                      </a:endParaRPr>
                    </a:p>
                  </a:txBody>
                  <a:tcPr marL="9525" marR="9525" marT="9525" marB="0" anchor="b"/>
                </a:tc>
              </a:tr>
            </a:tbl>
          </a:graphicData>
        </a:graphic>
      </p:graphicFrame>
    </p:spTree>
    <p:extLst>
      <p:ext uri="{BB962C8B-B14F-4D97-AF65-F5344CB8AC3E}">
        <p14:creationId xmlns:p14="http://schemas.microsoft.com/office/powerpoint/2010/main" xmlns="" val="41266404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985" y="5718413"/>
            <a:ext cx="2279176" cy="1139588"/>
          </a:xfrm>
          <a:prstGeom prst="rect">
            <a:avLst/>
          </a:prstGeom>
        </p:spPr>
      </p:pic>
      <p:sp>
        <p:nvSpPr>
          <p:cNvPr id="9" name="Content Placeholder 8"/>
          <p:cNvSpPr>
            <a:spLocks noGrp="1"/>
          </p:cNvSpPr>
          <p:nvPr>
            <p:ph idx="1"/>
          </p:nvPr>
        </p:nvSpPr>
        <p:spPr>
          <a:xfrm>
            <a:off x="709684" y="1719619"/>
            <a:ext cx="10337727" cy="4071582"/>
          </a:xfrm>
        </p:spPr>
        <p:txBody>
          <a:bodyPr>
            <a:normAutofit/>
          </a:bodyPr>
          <a:lstStyle/>
          <a:p>
            <a:pPr marL="0" indent="0">
              <a:buNone/>
            </a:pPr>
            <a:r>
              <a:rPr lang="en-US" sz="3200" b="1" cap="none" dirty="0" smtClean="0">
                <a:ln w="0"/>
                <a:solidFill>
                  <a:schemeClr val="tx1"/>
                </a:solidFill>
                <a:effectLst/>
                <a:latin typeface="Candara" panose="020E0502030303020204" pitchFamily="34" charset="0"/>
              </a:rPr>
              <a:t>Conclusions and remarks</a:t>
            </a:r>
            <a:endParaRPr lang="x-none" sz="3200" b="1" cap="none" dirty="0" smtClean="0">
              <a:ln w="0"/>
              <a:solidFill>
                <a:schemeClr val="tx1"/>
              </a:solidFill>
              <a:effectLst/>
              <a:latin typeface="Candara" panose="020E0502030303020204" pitchFamily="34" charset="0"/>
            </a:endParaRPr>
          </a:p>
          <a:p>
            <a:pPr algn="just"/>
            <a:r>
              <a:rPr lang="en-GB" b="1" dirty="0">
                <a:effectLst/>
              </a:rPr>
              <a:t>During previous three years, majority of appearances on the analysed </a:t>
            </a:r>
            <a:r>
              <a:rPr lang="en-GB" b="1" dirty="0" smtClean="0">
                <a:effectLst/>
              </a:rPr>
              <a:t>news </a:t>
            </a:r>
            <a:r>
              <a:rPr lang="en-GB" b="1" dirty="0">
                <a:effectLst/>
              </a:rPr>
              <a:t>shows of RTCG were by far characterised by ruling Democratic Party of Socialists (DPS) and representatives of state institutions. The attempt to monopolise public discourse through public broadcaster is dangerous for every society which strives to turn into a </a:t>
            </a:r>
            <a:r>
              <a:rPr lang="en-GB" b="1" dirty="0" smtClean="0">
                <a:effectLst/>
              </a:rPr>
              <a:t>democratic one, </a:t>
            </a:r>
            <a:r>
              <a:rPr lang="en-GB" b="1" dirty="0">
                <a:effectLst/>
              </a:rPr>
              <a:t>and certainly does not contribute in the affirmation of public broadcaster which should ensure the pluralism of opinion and be of equal service to citizens, regardless of whether they support or criticise the government</a:t>
            </a:r>
            <a:r>
              <a:rPr lang="en-US" cap="none" dirty="0" smtClean="0">
                <a:ln w="0"/>
                <a:solidFill>
                  <a:schemeClr val="tx1"/>
                </a:solidFill>
                <a:effectLst/>
                <a:latin typeface="Candara" panose="020E0502030303020204" pitchFamily="34" charset="0"/>
              </a:rPr>
              <a:t>.</a:t>
            </a:r>
            <a:endParaRPr lang="en-US" cap="none" dirty="0">
              <a:ln w="0"/>
              <a:solidFill>
                <a:schemeClr val="tx1"/>
              </a:solidFill>
              <a:effectLst/>
              <a:latin typeface="Candara" panose="020E0502030303020204" pitchFamily="34" charset="0"/>
            </a:endParaRPr>
          </a:p>
        </p:txBody>
      </p:sp>
    </p:spTree>
    <p:extLst>
      <p:ext uri="{BB962C8B-B14F-4D97-AF65-F5344CB8AC3E}">
        <p14:creationId xmlns:p14="http://schemas.microsoft.com/office/powerpoint/2010/main" xmlns="" val="9222998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985" y="6077803"/>
            <a:ext cx="1560394" cy="780197"/>
          </a:xfrm>
          <a:prstGeom prst="rect">
            <a:avLst/>
          </a:prstGeom>
        </p:spPr>
      </p:pic>
      <p:sp>
        <p:nvSpPr>
          <p:cNvPr id="9" name="Content Placeholder 8"/>
          <p:cNvSpPr>
            <a:spLocks noGrp="1"/>
          </p:cNvSpPr>
          <p:nvPr>
            <p:ph idx="1"/>
          </p:nvPr>
        </p:nvSpPr>
        <p:spPr>
          <a:xfrm>
            <a:off x="709684" y="1719619"/>
            <a:ext cx="11163868" cy="3002506"/>
          </a:xfrm>
        </p:spPr>
        <p:txBody>
          <a:bodyPr>
            <a:normAutofit fontScale="70000" lnSpcReduction="20000"/>
          </a:bodyPr>
          <a:lstStyle/>
          <a:p>
            <a:pPr marL="0" indent="0">
              <a:buNone/>
            </a:pPr>
            <a:r>
              <a:rPr lang="en-US" sz="3200" b="1" cap="none" dirty="0">
                <a:ln w="0"/>
                <a:solidFill>
                  <a:schemeClr val="tx1"/>
                </a:solidFill>
                <a:effectLst/>
                <a:latin typeface="Candara" panose="020E0502030303020204" pitchFamily="34" charset="0"/>
              </a:rPr>
              <a:t>Conclusions and </a:t>
            </a:r>
            <a:r>
              <a:rPr lang="en-US" sz="3200" b="1" cap="none" dirty="0" smtClean="0">
                <a:ln w="0"/>
                <a:solidFill>
                  <a:schemeClr val="tx1"/>
                </a:solidFill>
                <a:effectLst/>
                <a:latin typeface="Candara" panose="020E0502030303020204" pitchFamily="34" charset="0"/>
              </a:rPr>
              <a:t>remarks</a:t>
            </a:r>
            <a:endParaRPr lang="x-none" sz="3200" b="1" cap="none" dirty="0">
              <a:ln w="0"/>
              <a:solidFill>
                <a:schemeClr val="tx1"/>
              </a:solidFill>
              <a:effectLst/>
              <a:latin typeface="Candara" panose="020E0502030303020204" pitchFamily="34" charset="0"/>
            </a:endParaRPr>
          </a:p>
          <a:p>
            <a:pPr algn="just"/>
            <a:r>
              <a:rPr lang="en-GB" b="1" dirty="0" smtClean="0">
                <a:effectLst/>
              </a:rPr>
              <a:t>RTCG </a:t>
            </a:r>
            <a:r>
              <a:rPr lang="en-GB" b="1" dirty="0">
                <a:effectLst/>
              </a:rPr>
              <a:t>does not provide equal opportunities when it comes to the availability on </a:t>
            </a:r>
            <a:r>
              <a:rPr lang="en-GB" b="1" dirty="0" smtClean="0">
                <a:effectLst/>
              </a:rPr>
              <a:t>political-news shows</a:t>
            </a:r>
            <a:r>
              <a:rPr lang="en-GB" b="1" dirty="0">
                <a:effectLst/>
              </a:rPr>
              <a:t>, in other words, it does not pay attention when it comes to political power of political groups according to their representation in the Parliament of Montenegro and support expressed in public opinion. In three analysed years, with focus on four key shows of such type (</a:t>
            </a:r>
            <a:r>
              <a:rPr lang="en-GB" b="1" i="1" dirty="0">
                <a:effectLst/>
              </a:rPr>
              <a:t>U </a:t>
            </a:r>
            <a:r>
              <a:rPr lang="x-none" b="1" i="1" dirty="0">
                <a:effectLst/>
              </a:rPr>
              <a:t>centar, Izazov, Okvir, Replika</a:t>
            </a:r>
            <a:r>
              <a:rPr lang="en-GB" b="1" dirty="0">
                <a:effectLst/>
              </a:rPr>
              <a:t>), Democratic Party of Socialists, (DPS) had 47 appearances, followed by Socialist People’s Party (SNP) with 38 appearances, then by Democratic Front (DF) with 31 appearance, Positive Montenegro with 29.5 appearances and SDP with 12.5 appearances</a:t>
            </a:r>
            <a:r>
              <a:rPr lang="en-US" b="1" cap="none" dirty="0" smtClean="0">
                <a:ln w="0"/>
                <a:solidFill>
                  <a:schemeClr val="tx1"/>
                </a:solidFill>
                <a:effectLst/>
                <a:latin typeface="Candara" panose="020E0502030303020204" pitchFamily="34" charset="0"/>
              </a:rPr>
              <a:t>.</a:t>
            </a:r>
            <a:endParaRPr lang="en-US" b="1" cap="none" dirty="0">
              <a:ln w="0"/>
              <a:solidFill>
                <a:schemeClr val="tx1"/>
              </a:solidFill>
              <a:effectLst/>
              <a:latin typeface="Candara" panose="020E0502030303020204" pitchFamily="34" charset="0"/>
            </a:endParaRPr>
          </a:p>
          <a:p>
            <a:pPr algn="just"/>
            <a:r>
              <a:rPr lang="en-GB" b="1" dirty="0">
                <a:effectLst/>
              </a:rPr>
              <a:t>The situation is even more radical in terms of the possibility of appearance by some of the representatives of developed, critically-oriented NGOs to express their views on public broadcaster, which is why they suffered the consequences in the form of various types of discrimination and assaults. Thus, collectively for all three years, the majority of appearances on key politically-informative shows (</a:t>
            </a:r>
            <a:r>
              <a:rPr lang="en-GB" b="1" i="1" dirty="0">
                <a:effectLst/>
              </a:rPr>
              <a:t>U </a:t>
            </a:r>
            <a:r>
              <a:rPr lang="x-none" b="1" i="1" dirty="0">
                <a:effectLst/>
              </a:rPr>
              <a:t>centar, Izazov, Okvir, Replika</a:t>
            </a:r>
            <a:r>
              <a:rPr lang="en-GB" b="1" dirty="0">
                <a:effectLst/>
              </a:rPr>
              <a:t>) was marked by Montenegrin Tourism Association (CTU) eight times, followed by Centre for monitoring (CEMI) and Civic Alliance (GA) with six appearances, then Consumers protection </a:t>
            </a:r>
            <a:r>
              <a:rPr lang="en-GB" b="1" dirty="0" err="1">
                <a:effectLst/>
              </a:rPr>
              <a:t>Center</a:t>
            </a:r>
            <a:r>
              <a:rPr lang="en-GB" b="1" dirty="0">
                <a:effectLst/>
              </a:rPr>
              <a:t> Montenegro (CEZAP) with four appearances and NGO Alfa centre with three appearances</a:t>
            </a:r>
            <a:r>
              <a:rPr lang="en-US" b="1" cap="none" dirty="0" smtClean="0">
                <a:ln w="0"/>
                <a:solidFill>
                  <a:schemeClr val="tx1"/>
                </a:solidFill>
                <a:effectLst/>
                <a:latin typeface="Candara" panose="020E0502030303020204" pitchFamily="34" charset="0"/>
              </a:rPr>
              <a:t>.</a:t>
            </a:r>
            <a:endParaRPr lang="en-US" b="1" cap="none" dirty="0">
              <a:ln w="0"/>
              <a:solidFill>
                <a:schemeClr val="tx1"/>
              </a:solidFill>
              <a:effectLst/>
              <a:latin typeface="Candara" panose="020E0502030303020204" pitchFamily="34" charset="0"/>
            </a:endParaRPr>
          </a:p>
          <a:p>
            <a:pPr algn="just"/>
            <a:endParaRPr lang="en-US" cap="none" dirty="0">
              <a:ln w="0"/>
              <a:solidFill>
                <a:schemeClr val="tx1"/>
              </a:solidFill>
              <a:effectLst/>
              <a:latin typeface="Candara" panose="020E0502030303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531736294"/>
              </p:ext>
            </p:extLst>
          </p:nvPr>
        </p:nvGraphicFramePr>
        <p:xfrm>
          <a:off x="1651379" y="4511338"/>
          <a:ext cx="8890001" cy="1373504"/>
        </p:xfrm>
        <a:graphic>
          <a:graphicData uri="http://schemas.openxmlformats.org/drawingml/2006/table">
            <a:tbl>
              <a:tblPr/>
              <a:tblGrid>
                <a:gridCol w="2565891"/>
                <a:gridCol w="467393"/>
                <a:gridCol w="2327425"/>
                <a:gridCol w="381545"/>
                <a:gridCol w="2575429"/>
                <a:gridCol w="572318"/>
              </a:tblGrid>
              <a:tr h="190500">
                <a:tc gridSpan="2">
                  <a:txBody>
                    <a:bodyPr/>
                    <a:lstStyle/>
                    <a:p>
                      <a:pPr algn="ctr" fontAlgn="ctr"/>
                      <a:r>
                        <a:rPr lang="en-US" sz="1200" b="1" i="0" u="none" strike="noStrike" dirty="0">
                          <a:solidFill>
                            <a:srgbClr val="FFFFFF"/>
                          </a:solidFill>
                          <a:effectLst/>
                          <a:latin typeface="Calibri" panose="020F0502020204030204" pitchFamily="34" charset="0"/>
                        </a:rPr>
                        <a:t>Political parties (total 2013, 2014, 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gridSpan="2">
                  <a:txBody>
                    <a:bodyPr/>
                    <a:lstStyle/>
                    <a:p>
                      <a:pPr algn="ctr" fontAlgn="ctr"/>
                      <a:r>
                        <a:rPr lang="en-US" sz="1200" b="1" i="0" u="none" strike="noStrike">
                          <a:solidFill>
                            <a:srgbClr val="FFFFFF"/>
                          </a:solidFill>
                          <a:effectLst/>
                          <a:latin typeface="Calibri" panose="020F0502020204030204" pitchFamily="34" charset="0"/>
                        </a:rPr>
                        <a:t>NGO (total 2013, 2014, 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gridSpan="2">
                  <a:txBody>
                    <a:bodyPr/>
                    <a:lstStyle/>
                    <a:p>
                      <a:pPr algn="ctr" fontAlgn="ctr"/>
                      <a:r>
                        <a:rPr lang="en-US" sz="1200" b="1" i="0" u="none" strike="noStrike">
                          <a:solidFill>
                            <a:srgbClr val="FFFFFF"/>
                          </a:solidFill>
                          <a:effectLst/>
                          <a:latin typeface="Calibri" panose="020F0502020204030204" pitchFamily="34" charset="0"/>
                        </a:rPr>
                        <a:t>TOP interlocutors (total 2013, 2014, 2015)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r>
              <a:tr h="200025">
                <a:tc>
                  <a:txBody>
                    <a:bodyPr/>
                    <a:lstStyle/>
                    <a:p>
                      <a:pPr algn="ctr" fontAlgn="b"/>
                      <a:r>
                        <a:rPr lang="en-US" sz="1100" b="0" i="0" u="none" strike="noStrike">
                          <a:solidFill>
                            <a:srgbClr val="000000"/>
                          </a:solidFill>
                          <a:effectLst/>
                          <a:latin typeface="Calibri" panose="020F0502020204030204" pitchFamily="34" charset="0"/>
                        </a:rPr>
                        <a:t>DPS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1100" b="1" i="0" u="none" strike="noStrike">
                          <a:solidFill>
                            <a:srgbClr val="000000"/>
                          </a:solidFill>
                          <a:effectLst/>
                          <a:latin typeface="Calibri" panose="020F0502020204030204" pitchFamily="34" charset="0"/>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CTU (Montenegrin Tourism Association)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100" b="1"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Srđan Milić</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r>
              <a:tr h="190500">
                <a:tc>
                  <a:txBody>
                    <a:bodyPr/>
                    <a:lstStyle/>
                    <a:p>
                      <a:pPr algn="ctr" fontAlgn="b"/>
                      <a:r>
                        <a:rPr lang="en-US" sz="1100" b="0" i="0" u="none" strike="noStrike">
                          <a:solidFill>
                            <a:srgbClr val="000000"/>
                          </a:solidFill>
                          <a:effectLst/>
                          <a:latin typeface="Calibri" panose="020F0502020204030204" pitchFamily="34" charset="0"/>
                        </a:rPr>
                        <a:t>SNP</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1100" b="1" i="0" u="none" strike="noStrike">
                          <a:solidFill>
                            <a:srgbClr val="000000"/>
                          </a:solidFill>
                          <a:effectLst/>
                          <a:latin typeface="Calibri" panose="020F050202020403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CEMI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100" b="1"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Snežana Jonica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r>
              <a:tr h="200025">
                <a:tc>
                  <a:txBody>
                    <a:bodyPr/>
                    <a:lstStyle/>
                    <a:p>
                      <a:pPr algn="ctr" fontAlgn="b"/>
                      <a:r>
                        <a:rPr lang="en-US" sz="1100" b="0" i="0" u="none" strike="noStrike">
                          <a:solidFill>
                            <a:srgbClr val="000000"/>
                          </a:solidFill>
                          <a:effectLst/>
                          <a:latin typeface="Calibri" panose="020F0502020204030204" pitchFamily="34" charset="0"/>
                        </a:rPr>
                        <a:t>DF</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1100" b="1" i="0" u="none" strike="noStrike">
                          <a:solidFill>
                            <a:srgbClr val="000000"/>
                          </a:solidFill>
                          <a:effectLst/>
                          <a:latin typeface="Calibri" panose="020F0502020204030204" pitchFamily="34"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Civic Alliance alijansa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100" b="1"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Darko Pajović</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r>
              <a:tr h="200025">
                <a:tc>
                  <a:txBody>
                    <a:bodyPr/>
                    <a:lstStyle/>
                    <a:p>
                      <a:pPr algn="ctr" fontAlgn="b"/>
                      <a:r>
                        <a:rPr lang="en-US" sz="1100" b="0" i="0" u="none" strike="noStrike">
                          <a:solidFill>
                            <a:srgbClr val="000000"/>
                          </a:solidFill>
                          <a:effectLst/>
                          <a:latin typeface="Calibri" panose="020F0502020204030204" pitchFamily="34" charset="0"/>
                        </a:rPr>
                        <a:t>Positive Montenegro</a:t>
                      </a:r>
                      <a:r>
                        <a:rPr lang="en-US" sz="1100" b="0" i="0" u="none" strike="noStrike">
                          <a:solidFill>
                            <a:srgbClr val="FF0000"/>
                          </a:solidFill>
                          <a:effectLst/>
                          <a:latin typeface="Calibri" panose="020F0502020204030204" pitchFamily="34" charset="0"/>
                        </a:rPr>
                        <a:t>*</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1100" b="1" i="0" u="none" strike="noStrike">
                          <a:solidFill>
                            <a:srgbClr val="000000"/>
                          </a:solidFill>
                          <a:effectLst/>
                          <a:latin typeface="Calibri" panose="020F0502020204030204" pitchFamily="34" charset="0"/>
                        </a:rPr>
                        <a:t>29.5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CEZAP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100" b="1"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Azra Jasavić</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r>
              <a:tr h="190500">
                <a:tc>
                  <a:txBody>
                    <a:bodyPr/>
                    <a:lstStyle/>
                    <a:p>
                      <a:pPr algn="ctr" fontAlgn="b"/>
                      <a:r>
                        <a:rPr lang="en-US" sz="1100" b="0" i="0" u="none" strike="noStrike">
                          <a:solidFill>
                            <a:srgbClr val="000000"/>
                          </a:solidFill>
                          <a:effectLst/>
                          <a:latin typeface="Calibri" panose="020F0502020204030204" pitchFamily="34" charset="0"/>
                        </a:rPr>
                        <a:t>SDP</a:t>
                      </a:r>
                      <a:r>
                        <a:rPr lang="en-US" sz="1100" b="0" i="0" u="none" strike="noStrike">
                          <a:solidFill>
                            <a:srgbClr val="FF0000"/>
                          </a:solidFill>
                          <a:effectLst/>
                          <a:latin typeface="Calibri" panose="020F0502020204030204" pitchFamily="34" charset="0"/>
                        </a:rPr>
                        <a:t>*</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1100" b="1" i="0" u="none" strike="noStrike">
                          <a:solidFill>
                            <a:srgbClr val="000000"/>
                          </a:solidFill>
                          <a:effectLst/>
                          <a:latin typeface="Calibri" panose="020F0502020204030204" pitchFamily="34" charset="0"/>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Alfa centre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100" b="1"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Aleksandar Damjanović</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r>
              <a:tr h="200025">
                <a:tc gridSpan="4">
                  <a:txBody>
                    <a:bodyPr/>
                    <a:lstStyle/>
                    <a:p>
                      <a:pPr algn="ctr" fontAlgn="b"/>
                      <a:r>
                        <a:rPr lang="en-US" sz="1200" b="1" i="0" u="none" strike="noStrike">
                          <a:solidFill>
                            <a:srgbClr val="FFFFFF"/>
                          </a:solidFill>
                          <a:effectLst/>
                          <a:latin typeface="Calibri" panose="020F0502020204030204" pitchFamily="34" charset="0"/>
                        </a:rPr>
                        <a:t>Shows: </a:t>
                      </a:r>
                      <a:r>
                        <a:rPr lang="en-US" sz="1200" b="1" i="1" u="none" strike="noStrike">
                          <a:solidFill>
                            <a:srgbClr val="FFFFFF"/>
                          </a:solidFill>
                          <a:effectLst/>
                          <a:latin typeface="Calibri" panose="020F0502020204030204" pitchFamily="34" charset="0"/>
                        </a:rPr>
                        <a:t>U centar, Izazov, Okvir, Replika</a:t>
                      </a:r>
                      <a:endParaRPr lang="en-US" sz="1200" b="1" i="0" u="none" strike="noStrike">
                        <a:solidFill>
                          <a:srgbClr val="FFFFFF"/>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100" b="0" i="0" u="none" strike="noStrike" dirty="0">
                          <a:solidFill>
                            <a:srgbClr val="000000"/>
                          </a:solidFill>
                          <a:effectLst/>
                          <a:latin typeface="Calibri" panose="020F0502020204030204" pitchFamily="34" charset="0"/>
                        </a:rPr>
                        <a:t>Ivan </a:t>
                      </a:r>
                      <a:r>
                        <a:rPr lang="en-US" sz="1100" b="0" i="0" u="none" strike="noStrike" dirty="0" err="1">
                          <a:solidFill>
                            <a:srgbClr val="000000"/>
                          </a:solidFill>
                          <a:effectLst/>
                          <a:latin typeface="Calibri" panose="020F0502020204030204" pitchFamily="34" charset="0"/>
                        </a:rPr>
                        <a:t>Vuković</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r>
            </a:tbl>
          </a:graphicData>
        </a:graphic>
      </p:graphicFrame>
    </p:spTree>
    <p:extLst>
      <p:ext uri="{BB962C8B-B14F-4D97-AF65-F5344CB8AC3E}">
        <p14:creationId xmlns:p14="http://schemas.microsoft.com/office/powerpoint/2010/main" xmlns="" val="10368661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985" y="5718413"/>
            <a:ext cx="2279176" cy="1139588"/>
          </a:xfrm>
          <a:prstGeom prst="rect">
            <a:avLst/>
          </a:prstGeom>
        </p:spPr>
      </p:pic>
      <p:pic>
        <p:nvPicPr>
          <p:cNvPr id="2" name="Picture 1"/>
          <p:cNvPicPr>
            <a:picLocks noChangeAspect="1"/>
          </p:cNvPicPr>
          <p:nvPr/>
        </p:nvPicPr>
        <p:blipFill>
          <a:blip r:embed="rId3"/>
          <a:stretch>
            <a:fillRect/>
          </a:stretch>
        </p:blipFill>
        <p:spPr>
          <a:xfrm>
            <a:off x="260363" y="1766885"/>
            <a:ext cx="1782202" cy="1085495"/>
          </a:xfrm>
          <a:prstGeom prst="rect">
            <a:avLst/>
          </a:prstGeom>
        </p:spPr>
      </p:pic>
      <p:sp>
        <p:nvSpPr>
          <p:cNvPr id="3" name="TextBox 2"/>
          <p:cNvSpPr txBox="1"/>
          <p:nvPr/>
        </p:nvSpPr>
        <p:spPr>
          <a:xfrm>
            <a:off x="1846630" y="1924911"/>
            <a:ext cx="1519451" cy="923330"/>
          </a:xfrm>
          <a:prstGeom prst="rect">
            <a:avLst/>
          </a:prstGeom>
          <a:noFill/>
        </p:spPr>
        <p:txBody>
          <a:bodyPr wrap="square" rtlCol="0">
            <a:spAutoFit/>
          </a:bodyPr>
          <a:lstStyle/>
          <a:p>
            <a:pPr algn="ctr"/>
            <a:r>
              <a:rPr lang="x-none"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10</a:t>
            </a:r>
          </a:p>
        </p:txBody>
      </p:sp>
      <p:pic>
        <p:nvPicPr>
          <p:cNvPr id="6" name="Picture 5"/>
          <p:cNvPicPr>
            <a:picLocks noChangeAspect="1"/>
          </p:cNvPicPr>
          <p:nvPr/>
        </p:nvPicPr>
        <p:blipFill>
          <a:blip r:embed="rId4"/>
          <a:stretch>
            <a:fillRect/>
          </a:stretch>
        </p:blipFill>
        <p:spPr>
          <a:xfrm>
            <a:off x="1736753" y="3021254"/>
            <a:ext cx="1629328" cy="1610008"/>
          </a:xfrm>
          <a:prstGeom prst="rect">
            <a:avLst/>
          </a:prstGeom>
        </p:spPr>
      </p:pic>
      <p:sp>
        <p:nvSpPr>
          <p:cNvPr id="8" name="TextBox 7"/>
          <p:cNvSpPr txBox="1"/>
          <p:nvPr/>
        </p:nvSpPr>
        <p:spPr>
          <a:xfrm>
            <a:off x="10459314" y="5075361"/>
            <a:ext cx="1519451" cy="923330"/>
          </a:xfrm>
          <a:prstGeom prst="rect">
            <a:avLst/>
          </a:prstGeom>
          <a:noFill/>
        </p:spPr>
        <p:txBody>
          <a:bodyPr wrap="square" rtlCol="0">
            <a:spAutoFit/>
          </a:bodyPr>
          <a:lstStyle/>
          <a:p>
            <a:pPr algn="ctr"/>
            <a:r>
              <a:rPr lang="x-none"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8</a:t>
            </a:r>
          </a:p>
        </p:txBody>
      </p:sp>
      <p:pic>
        <p:nvPicPr>
          <p:cNvPr id="7" name="Picture 6"/>
          <p:cNvPicPr>
            <a:picLocks noChangeAspect="1"/>
          </p:cNvPicPr>
          <p:nvPr/>
        </p:nvPicPr>
        <p:blipFill>
          <a:blip r:embed="rId5"/>
          <a:stretch>
            <a:fillRect/>
          </a:stretch>
        </p:blipFill>
        <p:spPr>
          <a:xfrm>
            <a:off x="3519075" y="3090842"/>
            <a:ext cx="2180377" cy="1470831"/>
          </a:xfrm>
          <a:prstGeom prst="rect">
            <a:avLst/>
          </a:prstGeom>
        </p:spPr>
      </p:pic>
      <p:pic>
        <p:nvPicPr>
          <p:cNvPr id="10" name="Picture 9"/>
          <p:cNvPicPr>
            <a:picLocks noChangeAspect="1"/>
          </p:cNvPicPr>
          <p:nvPr/>
        </p:nvPicPr>
        <p:blipFill rotWithShape="1">
          <a:blip r:embed="rId6"/>
          <a:srcRect l="10962" r="7665"/>
          <a:stretch/>
        </p:blipFill>
        <p:spPr>
          <a:xfrm>
            <a:off x="5397393" y="4743494"/>
            <a:ext cx="1705971" cy="1387109"/>
          </a:xfrm>
          <a:prstGeom prst="rect">
            <a:avLst/>
          </a:prstGeom>
        </p:spPr>
      </p:pic>
      <p:pic>
        <p:nvPicPr>
          <p:cNvPr id="11" name="Picture 10"/>
          <p:cNvPicPr>
            <a:picLocks noChangeAspect="1"/>
          </p:cNvPicPr>
          <p:nvPr/>
        </p:nvPicPr>
        <p:blipFill rotWithShape="1">
          <a:blip r:embed="rId7"/>
          <a:srcRect l="8872" r="7284"/>
          <a:stretch/>
        </p:blipFill>
        <p:spPr>
          <a:xfrm>
            <a:off x="7245562" y="4766528"/>
            <a:ext cx="1705971" cy="1387109"/>
          </a:xfrm>
          <a:prstGeom prst="rect">
            <a:avLst/>
          </a:prstGeom>
        </p:spPr>
      </p:pic>
      <p:pic>
        <p:nvPicPr>
          <p:cNvPr id="12" name="Picture 11"/>
          <p:cNvPicPr>
            <a:picLocks noChangeAspect="1"/>
          </p:cNvPicPr>
          <p:nvPr/>
        </p:nvPicPr>
        <p:blipFill rotWithShape="1">
          <a:blip r:embed="rId8"/>
          <a:srcRect r="16629"/>
          <a:stretch/>
        </p:blipFill>
        <p:spPr>
          <a:xfrm>
            <a:off x="9093731" y="4766527"/>
            <a:ext cx="1562305" cy="1387110"/>
          </a:xfrm>
          <a:prstGeom prst="rect">
            <a:avLst/>
          </a:prstGeom>
        </p:spPr>
      </p:pic>
      <p:sp>
        <p:nvSpPr>
          <p:cNvPr id="15" name="TextBox 14"/>
          <p:cNvSpPr txBox="1"/>
          <p:nvPr/>
        </p:nvSpPr>
        <p:spPr>
          <a:xfrm>
            <a:off x="5468354" y="3272663"/>
            <a:ext cx="1519451" cy="923330"/>
          </a:xfrm>
          <a:prstGeom prst="rect">
            <a:avLst/>
          </a:prstGeom>
          <a:noFill/>
        </p:spPr>
        <p:txBody>
          <a:bodyPr wrap="square" rtlCol="0">
            <a:spAutoFit/>
          </a:bodyPr>
          <a:lstStyle/>
          <a:p>
            <a:pPr algn="ctr"/>
            <a:r>
              <a:rPr lang="x-none"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9</a:t>
            </a:r>
          </a:p>
        </p:txBody>
      </p:sp>
    </p:spTree>
    <p:extLst>
      <p:ext uri="{BB962C8B-B14F-4D97-AF65-F5344CB8AC3E}">
        <p14:creationId xmlns:p14="http://schemas.microsoft.com/office/powerpoint/2010/main" xmlns="" val="32471986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985" y="5718413"/>
            <a:ext cx="2279176" cy="1139588"/>
          </a:xfrm>
          <a:prstGeom prst="rect">
            <a:avLst/>
          </a:prstGeom>
        </p:spPr>
      </p:pic>
      <p:sp>
        <p:nvSpPr>
          <p:cNvPr id="9" name="Content Placeholder 8"/>
          <p:cNvSpPr>
            <a:spLocks noGrp="1"/>
          </p:cNvSpPr>
          <p:nvPr>
            <p:ph idx="1"/>
          </p:nvPr>
        </p:nvSpPr>
        <p:spPr>
          <a:xfrm>
            <a:off x="456300" y="1534234"/>
            <a:ext cx="11477767" cy="4071582"/>
          </a:xfrm>
        </p:spPr>
        <p:txBody>
          <a:bodyPr>
            <a:normAutofit fontScale="92500"/>
          </a:bodyPr>
          <a:lstStyle/>
          <a:p>
            <a:pPr marL="0" indent="0">
              <a:buNone/>
            </a:pPr>
            <a:r>
              <a:rPr lang="x-none" sz="3200" b="1" cap="none" dirty="0" smtClean="0">
                <a:ln w="0"/>
                <a:solidFill>
                  <a:srgbClr val="FFFF00"/>
                </a:solidFill>
                <a:effectLst/>
                <a:latin typeface="Candara" panose="020E0502030303020204" pitchFamily="34" charset="0"/>
              </a:rPr>
              <a:t>Izazov</a:t>
            </a:r>
          </a:p>
          <a:p>
            <a:pPr algn="just"/>
            <a:r>
              <a:rPr lang="en-GB" b="1" dirty="0">
                <a:effectLst/>
              </a:rPr>
              <a:t>By examining the shows, </a:t>
            </a:r>
            <a:r>
              <a:rPr lang="en-GB" b="1" dirty="0">
                <a:solidFill>
                  <a:srgbClr val="FFFF00"/>
                </a:solidFill>
                <a:effectLst/>
              </a:rPr>
              <a:t>most drastic example of unbalanced selection of guests </a:t>
            </a:r>
            <a:r>
              <a:rPr lang="en-GB" b="1" dirty="0">
                <a:effectLst/>
              </a:rPr>
              <a:t>was on the show </a:t>
            </a:r>
            <a:r>
              <a:rPr lang="x-none" b="1" i="1" dirty="0">
                <a:solidFill>
                  <a:srgbClr val="FFFF00"/>
                </a:solidFill>
                <a:effectLst/>
              </a:rPr>
              <a:t>Izazov</a:t>
            </a:r>
            <a:r>
              <a:rPr lang="en-GB" b="1" dirty="0">
                <a:effectLst/>
              </a:rPr>
              <a:t>, </a:t>
            </a:r>
            <a:r>
              <a:rPr lang="en-GB" b="1" dirty="0" smtClean="0">
                <a:effectLst/>
              </a:rPr>
              <a:t>by </a:t>
            </a:r>
            <a:r>
              <a:rPr lang="x-none" b="1" dirty="0" smtClean="0">
                <a:effectLst/>
              </a:rPr>
              <a:t>Isidora </a:t>
            </a:r>
            <a:r>
              <a:rPr lang="x-none" b="1" dirty="0">
                <a:effectLst/>
              </a:rPr>
              <a:t>Šoć Sekulić</a:t>
            </a:r>
            <a:r>
              <a:rPr lang="en-GB" b="1" dirty="0">
                <a:effectLst/>
              </a:rPr>
              <a:t>, which focuses on (</a:t>
            </a:r>
            <a:r>
              <a:rPr lang="en-GB" b="1" dirty="0" smtClean="0">
                <a:effectLst/>
              </a:rPr>
              <a:t>Euro) Atlantic </a:t>
            </a:r>
            <a:r>
              <a:rPr lang="en-GB" b="1" dirty="0">
                <a:effectLst/>
              </a:rPr>
              <a:t>integration</a:t>
            </a:r>
            <a:r>
              <a:rPr lang="en-US" b="1" cap="none" dirty="0" smtClean="0">
                <a:ln w="0"/>
                <a:solidFill>
                  <a:schemeClr val="tx1"/>
                </a:solidFill>
                <a:effectLst/>
                <a:latin typeface="Candara" panose="020E0502030303020204" pitchFamily="34" charset="0"/>
              </a:rPr>
              <a:t>.</a:t>
            </a:r>
            <a:endParaRPr lang="ta-IN" b="1" cap="none" dirty="0" smtClean="0">
              <a:ln w="0"/>
              <a:solidFill>
                <a:schemeClr val="tx1"/>
              </a:solidFill>
              <a:effectLst/>
              <a:latin typeface="Candara" panose="020E0502030303020204" pitchFamily="34" charset="0"/>
            </a:endParaRPr>
          </a:p>
          <a:p>
            <a:pPr algn="just"/>
            <a:r>
              <a:rPr lang="en-US" cap="none" dirty="0" smtClean="0">
                <a:ln w="0"/>
                <a:solidFill>
                  <a:schemeClr val="tx1"/>
                </a:solidFill>
                <a:effectLst/>
                <a:latin typeface="Candara" panose="020E0502030303020204" pitchFamily="34" charset="0"/>
              </a:rPr>
              <a:t> </a:t>
            </a:r>
            <a:r>
              <a:rPr lang="en-GB" b="1" dirty="0">
                <a:effectLst/>
              </a:rPr>
              <a:t>The editorial staff of this show apparently favours that option which is prone to the accession of Montenegro to NATO, with a subsequent host of pro-NATO interlocutors</a:t>
            </a:r>
            <a:r>
              <a:rPr lang="en-US" cap="none" dirty="0" smtClean="0">
                <a:ln w="0"/>
                <a:solidFill>
                  <a:schemeClr val="tx1"/>
                </a:solidFill>
                <a:effectLst/>
                <a:latin typeface="Candara" panose="020E0502030303020204" pitchFamily="34" charset="0"/>
              </a:rPr>
              <a:t>. </a:t>
            </a:r>
            <a:endParaRPr lang="ta-IN" cap="none" dirty="0" smtClean="0">
              <a:ln w="0"/>
              <a:solidFill>
                <a:schemeClr val="tx1"/>
              </a:solidFill>
              <a:effectLst/>
              <a:latin typeface="Candara" panose="020E0502030303020204" pitchFamily="34" charset="0"/>
            </a:endParaRPr>
          </a:p>
          <a:p>
            <a:pPr algn="just"/>
            <a:r>
              <a:rPr lang="en-GB" b="1" dirty="0">
                <a:effectLst/>
              </a:rPr>
              <a:t>More precisely, </a:t>
            </a:r>
            <a:r>
              <a:rPr lang="en-GB" b="1" dirty="0">
                <a:solidFill>
                  <a:srgbClr val="FFFF00"/>
                </a:solidFill>
                <a:effectLst/>
              </a:rPr>
              <a:t>out of 106 guests</a:t>
            </a:r>
            <a:r>
              <a:rPr lang="en-GB" b="1" dirty="0">
                <a:effectLst/>
              </a:rPr>
              <a:t> during 2014 and 2015, CCE’s analysts identified only </a:t>
            </a:r>
            <a:r>
              <a:rPr lang="en-GB" b="1" dirty="0" smtClean="0">
                <a:solidFill>
                  <a:srgbClr val="FFFF00"/>
                </a:solidFill>
                <a:effectLst/>
              </a:rPr>
              <a:t>eight (8) </a:t>
            </a:r>
            <a:r>
              <a:rPr lang="en-GB" b="1" dirty="0">
                <a:solidFill>
                  <a:srgbClr val="FFFF00"/>
                </a:solidFill>
                <a:effectLst/>
              </a:rPr>
              <a:t>interlocutors </a:t>
            </a:r>
            <a:r>
              <a:rPr lang="en-GB" b="1" dirty="0">
                <a:effectLst/>
              </a:rPr>
              <a:t>who advocated the stance that Montenegro should not join the NATO alliance or 7.55%. </a:t>
            </a:r>
            <a:endParaRPr lang="en-GB" b="1" dirty="0" smtClean="0">
              <a:effectLst/>
            </a:endParaRPr>
          </a:p>
          <a:p>
            <a:pPr algn="just"/>
            <a:r>
              <a:rPr lang="en-GB" b="1" dirty="0">
                <a:effectLst/>
              </a:rPr>
              <a:t>Some of interlocutors were repetitive, by appearing four or five times, while there was a ton of others who were not able to express their opinion on this matter even though they represent significant social factors in Montenegro (in terms of diversity, there was a total of 75 interlocutors).</a:t>
            </a:r>
            <a:endParaRPr lang="en-US" b="1" cap="none" dirty="0">
              <a:ln w="0"/>
              <a:solidFill>
                <a:schemeClr val="tx1"/>
              </a:solidFill>
              <a:effectLst/>
              <a:latin typeface="Candara" panose="020E0502030303020204" pitchFamily="34" charset="0"/>
            </a:endParaRPr>
          </a:p>
        </p:txBody>
      </p:sp>
    </p:spTree>
    <p:extLst>
      <p:ext uri="{BB962C8B-B14F-4D97-AF65-F5344CB8AC3E}">
        <p14:creationId xmlns:p14="http://schemas.microsoft.com/office/powerpoint/2010/main" xmlns="" val="6559867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081" y="1779895"/>
            <a:ext cx="11414527" cy="4129586"/>
          </a:xfrm>
        </p:spPr>
        <p:txBody>
          <a:bodyPr>
            <a:normAutofit fontScale="77500" lnSpcReduction="20000"/>
          </a:bodyPr>
          <a:lstStyle/>
          <a:p>
            <a:pPr algn="just"/>
            <a:r>
              <a:rPr lang="en-GB" sz="2400" b="1" dirty="0">
                <a:effectLst/>
              </a:rPr>
              <a:t>RTCG has been undergoing the process of transformation for more than a decade now. Apart from the court of public, reach of </a:t>
            </a:r>
            <a:r>
              <a:rPr lang="en-GB" sz="2400" b="1" dirty="0" smtClean="0">
                <a:effectLst/>
              </a:rPr>
              <a:t>that transformation </a:t>
            </a:r>
            <a:r>
              <a:rPr lang="en-GB" sz="2400" b="1" dirty="0">
                <a:effectLst/>
              </a:rPr>
              <a:t>is illustrated by the conclusion of Council of RTCG from November 2015 where it states: “</a:t>
            </a:r>
            <a:r>
              <a:rPr lang="en-GB" sz="2400" b="1" i="1" dirty="0">
                <a:effectLst/>
              </a:rPr>
              <a:t>It was noted that the content of some of the shows of </a:t>
            </a:r>
            <a:r>
              <a:rPr lang="en-GB" sz="2400" b="1" i="1" dirty="0" smtClean="0">
                <a:effectLst/>
              </a:rPr>
              <a:t>news </a:t>
            </a:r>
            <a:r>
              <a:rPr lang="en-GB" sz="2400" b="1" i="1" dirty="0">
                <a:effectLst/>
              </a:rPr>
              <a:t>programmes was not balanced and objective during the reporting on particular events, with the emphasis on latest political developments in Montenegro – protests of DF”</a:t>
            </a:r>
            <a:r>
              <a:rPr lang="en-GB" sz="2400" b="1" dirty="0">
                <a:effectLst/>
              </a:rPr>
              <a:t>. It further states: “</a:t>
            </a:r>
            <a:r>
              <a:rPr lang="en-GB" sz="2400" b="1" i="1" dirty="0">
                <a:effectLst/>
              </a:rPr>
              <a:t>RTCG, as public broadcaster, must edit and broadcast </a:t>
            </a:r>
            <a:r>
              <a:rPr lang="en-GB" sz="2400" b="1" i="1" dirty="0" smtClean="0">
                <a:effectLst/>
              </a:rPr>
              <a:t>news </a:t>
            </a:r>
            <a:r>
              <a:rPr lang="en-GB" sz="2400" b="1" i="1" dirty="0">
                <a:effectLst/>
              </a:rPr>
              <a:t>programme in an impartial manner, thus taking care that its reporting does not polarise, which would violate the rights of citizens, envisaged under the Law and international media standards. Every deviation from planned business policy and journalist ethics must be sanctioned without the prejudice on hierarchical level of perpetrator, hence the general director is advised to urgently take the necessary measures, so that such omissions do not take place</a:t>
            </a:r>
            <a:r>
              <a:rPr lang="en-US" sz="2200" cap="none" dirty="0" smtClean="0">
                <a:ln w="0"/>
                <a:solidFill>
                  <a:schemeClr val="tx1"/>
                </a:solidFill>
                <a:effectLst/>
                <a:latin typeface="Candara" panose="020E0502030303020204" pitchFamily="34" charset="0"/>
              </a:rPr>
              <a:t>“</a:t>
            </a:r>
            <a:endParaRPr lang="x-none" sz="2200" cap="none" dirty="0" smtClean="0">
              <a:ln w="0"/>
              <a:solidFill>
                <a:schemeClr val="tx1"/>
              </a:solidFill>
              <a:effectLst/>
              <a:latin typeface="Candara" panose="020E0502030303020204" pitchFamily="34" charset="0"/>
            </a:endParaRPr>
          </a:p>
          <a:p>
            <a:pPr algn="just"/>
            <a:r>
              <a:rPr lang="en-GB" sz="1800" dirty="0">
                <a:effectLst/>
              </a:rPr>
              <a:t>In the analysis on the harmonisation and pluralism of opinion on RTCG, CCE used official documents, adopted by the Council of RTCG in line with competencies from the Law on public broadcasting services of Montenegro, with a remark that the service of Council of RTCG, headed by the president of Council </a:t>
            </a:r>
            <a:r>
              <a:rPr lang="en-GB" sz="1800" b="1" dirty="0">
                <a:effectLst/>
              </a:rPr>
              <a:t>Vladimir </a:t>
            </a:r>
            <a:r>
              <a:rPr lang="en-GB" sz="1800" b="1" dirty="0" err="1">
                <a:effectLst/>
              </a:rPr>
              <a:t>Pavićević</a:t>
            </a:r>
            <a:r>
              <a:rPr lang="en-GB" sz="1800" dirty="0">
                <a:effectLst/>
              </a:rPr>
              <a:t>, very promptly responded on the requests for free access to information, upon the requests of CCE</a:t>
            </a:r>
            <a:r>
              <a:rPr lang="en-US" sz="1800" dirty="0">
                <a:effectLst/>
              </a:rPr>
              <a:t> Law on Public Broadcasting Services "Radio of Montenegro" and "Television </a:t>
            </a:r>
            <a:r>
              <a:rPr lang="en-US" sz="1800" dirty="0" smtClean="0">
                <a:effectLst/>
              </a:rPr>
              <a:t>Montenegro“.</a:t>
            </a:r>
            <a:endParaRPr lang="en-US" sz="1800" dirty="0">
              <a:effectLst/>
            </a:endParaRPr>
          </a:p>
          <a:p>
            <a:pPr algn="just"/>
            <a:r>
              <a:rPr lang="en-US" sz="2200" cap="none" dirty="0" smtClean="0">
                <a:ln w="0"/>
                <a:solidFill>
                  <a:schemeClr val="tx1"/>
                </a:solidFill>
                <a:effectLst/>
                <a:latin typeface="Candara" panose="020E0502030303020204" pitchFamily="34" charset="0"/>
              </a:rPr>
              <a:t>. </a:t>
            </a:r>
            <a:endParaRPr lang="x-none" sz="2200" cap="none" dirty="0" smtClean="0">
              <a:ln w="0"/>
              <a:solidFill>
                <a:schemeClr val="tx1"/>
              </a:solidFill>
              <a:effectLst/>
              <a:latin typeface="Candara" panose="020E0502030303020204" pitchFamily="34" charset="0"/>
            </a:endParaRPr>
          </a:p>
          <a:p>
            <a:pPr algn="just"/>
            <a:endParaRPr lang="x-none" cap="none" dirty="0" smtClean="0">
              <a:ln w="0"/>
              <a:solidFill>
                <a:schemeClr val="tx1"/>
              </a:solidFill>
              <a:effectLst/>
              <a:latin typeface="Candara" panose="020E0502030303020204" pitchFamily="34" charset="0"/>
            </a:endParaRPr>
          </a:p>
        </p:txBody>
      </p:sp>
      <p:pic>
        <p:nvPicPr>
          <p:cNvPr id="4" name="Picture 3"/>
          <p:cNvPicPr>
            <a:picLocks noChangeAspect="1"/>
          </p:cNvPicPr>
          <p:nvPr/>
        </p:nvPicPr>
        <p:blipFill>
          <a:blip r:embed="rId2"/>
          <a:stretch>
            <a:fillRect/>
          </a:stretch>
        </p:blipFill>
        <p:spPr>
          <a:xfrm>
            <a:off x="90985" y="5718413"/>
            <a:ext cx="2279176" cy="1139588"/>
          </a:xfrm>
          <a:prstGeom prst="rect">
            <a:avLst/>
          </a:prstGeom>
        </p:spPr>
      </p:pic>
    </p:spTree>
    <p:extLst>
      <p:ext uri="{BB962C8B-B14F-4D97-AF65-F5344CB8AC3E}">
        <p14:creationId xmlns:p14="http://schemas.microsoft.com/office/powerpoint/2010/main" xmlns="" val="33679629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985" y="5718413"/>
            <a:ext cx="2279176" cy="1139588"/>
          </a:xfrm>
          <a:prstGeom prst="rect">
            <a:avLst/>
          </a:prstGeom>
        </p:spPr>
      </p:pic>
      <p:sp>
        <p:nvSpPr>
          <p:cNvPr id="9" name="Content Placeholder 8"/>
          <p:cNvSpPr>
            <a:spLocks noGrp="1"/>
          </p:cNvSpPr>
          <p:nvPr>
            <p:ph idx="1"/>
          </p:nvPr>
        </p:nvSpPr>
        <p:spPr>
          <a:xfrm>
            <a:off x="456300" y="1534233"/>
            <a:ext cx="11477767" cy="4334303"/>
          </a:xfrm>
        </p:spPr>
        <p:txBody>
          <a:bodyPr>
            <a:normAutofit fontScale="77500" lnSpcReduction="20000"/>
          </a:bodyPr>
          <a:lstStyle/>
          <a:p>
            <a:pPr marL="0" indent="0">
              <a:buNone/>
            </a:pPr>
            <a:r>
              <a:rPr lang="x-none" sz="3200" b="1" cap="none" dirty="0" smtClean="0">
                <a:ln w="0"/>
                <a:solidFill>
                  <a:srgbClr val="FFFF00"/>
                </a:solidFill>
                <a:effectLst/>
                <a:latin typeface="Candara" panose="020E0502030303020204" pitchFamily="34" charset="0"/>
              </a:rPr>
              <a:t>U centar</a:t>
            </a:r>
          </a:p>
          <a:p>
            <a:pPr algn="just"/>
            <a:r>
              <a:rPr lang="en-GB" b="1" dirty="0">
                <a:effectLst/>
              </a:rPr>
              <a:t>In line with formal division on government/opposition, the selection of interlocutors on the show </a:t>
            </a:r>
            <a:r>
              <a:rPr lang="en-GB" b="1" i="1" dirty="0">
                <a:solidFill>
                  <a:srgbClr val="FFFF00"/>
                </a:solidFill>
                <a:effectLst/>
              </a:rPr>
              <a:t>U </a:t>
            </a:r>
            <a:r>
              <a:rPr lang="x-none" b="1" i="1" dirty="0">
                <a:solidFill>
                  <a:srgbClr val="FFFF00"/>
                </a:solidFill>
                <a:effectLst/>
              </a:rPr>
              <a:t>centar</a:t>
            </a:r>
            <a:r>
              <a:rPr lang="en-GB" b="1" dirty="0">
                <a:effectLst/>
              </a:rPr>
              <a:t>, by </a:t>
            </a:r>
            <a:r>
              <a:rPr lang="x-none" b="1" dirty="0">
                <a:effectLst/>
              </a:rPr>
              <a:t>Andrija Nikolić</a:t>
            </a:r>
            <a:r>
              <a:rPr lang="en-GB" b="1" dirty="0">
                <a:effectLst/>
              </a:rPr>
              <a:t>, seems fair. However, once we analysed the structure of interlocutors, it was clear that it did not reflect the power expressed in mandates in the Parliament of Montenegro or according to available ratings of political parties</a:t>
            </a:r>
            <a:r>
              <a:rPr lang="en-GB" b="1" dirty="0" smtClean="0">
                <a:effectLst/>
              </a:rPr>
              <a:t>.</a:t>
            </a:r>
          </a:p>
          <a:p>
            <a:pPr algn="just"/>
            <a:r>
              <a:rPr lang="en-GB" b="1" dirty="0">
                <a:effectLst/>
              </a:rPr>
              <a:t>Also, this show </a:t>
            </a:r>
            <a:r>
              <a:rPr lang="en-GB" b="1" dirty="0">
                <a:solidFill>
                  <a:srgbClr val="FFFF00"/>
                </a:solidFill>
                <a:effectLst/>
              </a:rPr>
              <a:t>clearly ignored the representatives of SDP</a:t>
            </a:r>
            <a:r>
              <a:rPr lang="en-GB" b="1" dirty="0">
                <a:effectLst/>
              </a:rPr>
              <a:t>, except for the participation of president of council of SDP </a:t>
            </a:r>
            <a:r>
              <a:rPr lang="x-none" b="1" dirty="0">
                <a:effectLst/>
              </a:rPr>
              <a:t>Jusuf Kalamperović</a:t>
            </a:r>
            <a:r>
              <a:rPr lang="en-GB" b="1" dirty="0">
                <a:effectLst/>
              </a:rPr>
              <a:t> in 2014</a:t>
            </a:r>
            <a:r>
              <a:rPr lang="en-US" cap="none" dirty="0" smtClean="0">
                <a:ln w="0"/>
                <a:solidFill>
                  <a:schemeClr val="tx1"/>
                </a:solidFill>
                <a:effectLst/>
                <a:latin typeface="Candara" panose="020E0502030303020204" pitchFamily="34" charset="0"/>
              </a:rPr>
              <a:t>. </a:t>
            </a:r>
            <a:endParaRPr lang="ta-IN" cap="none" dirty="0" smtClean="0">
              <a:ln w="0"/>
              <a:solidFill>
                <a:schemeClr val="tx1"/>
              </a:solidFill>
              <a:effectLst/>
              <a:latin typeface="Candara" panose="020E0502030303020204" pitchFamily="34" charset="0"/>
            </a:endParaRPr>
          </a:p>
          <a:p>
            <a:pPr algn="just"/>
            <a:r>
              <a:rPr lang="en-GB" b="1" dirty="0">
                <a:effectLst/>
              </a:rPr>
              <a:t>Out of </a:t>
            </a:r>
            <a:r>
              <a:rPr lang="en-GB" b="1" dirty="0">
                <a:solidFill>
                  <a:srgbClr val="FFFF00"/>
                </a:solidFill>
                <a:effectLst/>
              </a:rPr>
              <a:t>134 guests </a:t>
            </a:r>
            <a:r>
              <a:rPr lang="en-GB" b="1" dirty="0">
                <a:effectLst/>
              </a:rPr>
              <a:t>in total, during the period 2013-2015, CCE’s analysts noted the participation of 69, or 51.49%, </a:t>
            </a:r>
            <a:r>
              <a:rPr lang="en-GB" b="1" dirty="0">
                <a:solidFill>
                  <a:srgbClr val="FFFF00"/>
                </a:solidFill>
                <a:effectLst/>
              </a:rPr>
              <a:t>representatives of government and state institutions</a:t>
            </a:r>
            <a:r>
              <a:rPr lang="en-GB" b="1" dirty="0">
                <a:effectLst/>
              </a:rPr>
              <a:t>, as well as them-related subjects in the assessment of developments in the state, then 47 participants, or 35.07%, </a:t>
            </a:r>
            <a:r>
              <a:rPr lang="en-GB" b="1" dirty="0">
                <a:solidFill>
                  <a:srgbClr val="FFFF00"/>
                </a:solidFill>
                <a:effectLst/>
              </a:rPr>
              <a:t>from the ranks of oppositional parties or those who are somewhat more critically-oriented towards the authorities </a:t>
            </a:r>
            <a:r>
              <a:rPr lang="en-GB" b="1" dirty="0">
                <a:effectLst/>
              </a:rPr>
              <a:t>(</a:t>
            </a:r>
            <a:r>
              <a:rPr lang="en-GB" b="1" dirty="0">
                <a:solidFill>
                  <a:srgbClr val="FFFF00"/>
                </a:solidFill>
                <a:effectLst/>
              </a:rPr>
              <a:t>mainly the representatives of Positive Montenegro and SNP </a:t>
            </a:r>
            <a:r>
              <a:rPr lang="en-GB" b="1" dirty="0">
                <a:effectLst/>
              </a:rPr>
              <a:t>with almost half of the appearances), and 18 interlocutors, or 13.43%, who are from region or provided somewhat more neutral opinion</a:t>
            </a:r>
            <a:r>
              <a:rPr lang="en-US" b="1" cap="none" dirty="0" smtClean="0">
                <a:ln w="0"/>
                <a:solidFill>
                  <a:schemeClr val="tx1"/>
                </a:solidFill>
                <a:effectLst/>
                <a:latin typeface="Candara" panose="020E0502030303020204" pitchFamily="34" charset="0"/>
              </a:rPr>
              <a:t>. </a:t>
            </a:r>
            <a:endParaRPr lang="ta-IN" b="1" cap="none" dirty="0" smtClean="0">
              <a:ln w="0"/>
              <a:solidFill>
                <a:schemeClr val="tx1"/>
              </a:solidFill>
              <a:effectLst/>
              <a:latin typeface="Candara" panose="020E0502030303020204" pitchFamily="34" charset="0"/>
            </a:endParaRPr>
          </a:p>
          <a:p>
            <a:pPr algn="just"/>
            <a:r>
              <a:rPr lang="en-US" b="1" cap="none" dirty="0" smtClean="0">
                <a:ln w="0"/>
                <a:solidFill>
                  <a:srgbClr val="FFFF00"/>
                </a:solidFill>
                <a:effectLst/>
                <a:latin typeface="Candara" panose="020E0502030303020204" pitchFamily="34" charset="0"/>
              </a:rPr>
              <a:t>Key interlocutors of </a:t>
            </a:r>
            <a:r>
              <a:rPr lang="en-US" cap="none" dirty="0" smtClean="0">
                <a:ln w="0"/>
                <a:solidFill>
                  <a:schemeClr val="tx1"/>
                </a:solidFill>
                <a:effectLst/>
                <a:latin typeface="Candara" panose="020E0502030303020204" pitchFamily="34" charset="0"/>
              </a:rPr>
              <a:t>Andrija </a:t>
            </a:r>
            <a:r>
              <a:rPr lang="en-US" cap="none" dirty="0" err="1" smtClean="0">
                <a:ln w="0"/>
                <a:solidFill>
                  <a:schemeClr val="tx1"/>
                </a:solidFill>
                <a:effectLst/>
                <a:latin typeface="Candara" panose="020E0502030303020204" pitchFamily="34" charset="0"/>
              </a:rPr>
              <a:t>Nikolić</a:t>
            </a:r>
            <a:r>
              <a:rPr lang="en-US" cap="none" dirty="0" smtClean="0">
                <a:ln w="0"/>
                <a:solidFill>
                  <a:schemeClr val="tx1"/>
                </a:solidFill>
                <a:effectLst/>
                <a:latin typeface="Candara" panose="020E0502030303020204" pitchFamily="34" charset="0"/>
              </a:rPr>
              <a:t> in past three years, were: </a:t>
            </a:r>
            <a:r>
              <a:rPr lang="en-US" cap="none" dirty="0" err="1">
                <a:ln w="0"/>
                <a:solidFill>
                  <a:srgbClr val="FFFF00"/>
                </a:solidFill>
                <a:effectLst/>
                <a:latin typeface="Candara" panose="020E0502030303020204" pitchFamily="34" charset="0"/>
              </a:rPr>
              <a:t>Darko</a:t>
            </a:r>
            <a:r>
              <a:rPr lang="en-US" cap="none" dirty="0">
                <a:ln w="0"/>
                <a:solidFill>
                  <a:srgbClr val="FFFF00"/>
                </a:solidFill>
                <a:effectLst/>
                <a:latin typeface="Candara" panose="020E0502030303020204" pitchFamily="34" charset="0"/>
              </a:rPr>
              <a:t> </a:t>
            </a:r>
            <a:r>
              <a:rPr lang="en-US" cap="none" dirty="0" err="1">
                <a:ln w="0"/>
                <a:solidFill>
                  <a:srgbClr val="FFFF00"/>
                </a:solidFill>
                <a:effectLst/>
                <a:latin typeface="Candara" panose="020E0502030303020204" pitchFamily="34" charset="0"/>
              </a:rPr>
              <a:t>Pajović</a:t>
            </a:r>
            <a:r>
              <a:rPr lang="en-US" cap="none" dirty="0">
                <a:ln w="0"/>
                <a:solidFill>
                  <a:schemeClr val="tx1"/>
                </a:solidFill>
                <a:effectLst/>
                <a:latin typeface="Candara" panose="020E0502030303020204" pitchFamily="34" charset="0"/>
              </a:rPr>
              <a:t>, </a:t>
            </a:r>
            <a:r>
              <a:rPr lang="en-US" cap="none" dirty="0" smtClean="0">
                <a:ln w="0"/>
                <a:solidFill>
                  <a:schemeClr val="tx1"/>
                </a:solidFill>
                <a:effectLst/>
                <a:latin typeface="Candara" panose="020E0502030303020204" pitchFamily="34" charset="0"/>
              </a:rPr>
              <a:t>president of Positive Montenegro with seven appearances, </a:t>
            </a:r>
            <a:r>
              <a:rPr lang="en-US" cap="none" dirty="0" err="1">
                <a:ln w="0"/>
                <a:solidFill>
                  <a:srgbClr val="FFFF00"/>
                </a:solidFill>
                <a:effectLst/>
                <a:latin typeface="Candara" panose="020E0502030303020204" pitchFamily="34" charset="0"/>
              </a:rPr>
              <a:t>Srđan</a:t>
            </a:r>
            <a:r>
              <a:rPr lang="en-US" cap="none" dirty="0">
                <a:ln w="0"/>
                <a:solidFill>
                  <a:srgbClr val="FFFF00"/>
                </a:solidFill>
                <a:effectLst/>
                <a:latin typeface="Candara" panose="020E0502030303020204" pitchFamily="34" charset="0"/>
              </a:rPr>
              <a:t> </a:t>
            </a:r>
            <a:r>
              <a:rPr lang="en-US" cap="none" dirty="0" err="1">
                <a:ln w="0"/>
                <a:solidFill>
                  <a:srgbClr val="FFFF00"/>
                </a:solidFill>
                <a:effectLst/>
                <a:latin typeface="Candara" panose="020E0502030303020204" pitchFamily="34" charset="0"/>
              </a:rPr>
              <a:t>Milić</a:t>
            </a:r>
            <a:r>
              <a:rPr lang="en-US" cap="none" dirty="0">
                <a:ln w="0"/>
                <a:solidFill>
                  <a:schemeClr val="tx1"/>
                </a:solidFill>
                <a:effectLst/>
                <a:latin typeface="Candara" panose="020E0502030303020204" pitchFamily="34" charset="0"/>
              </a:rPr>
              <a:t>, </a:t>
            </a:r>
            <a:r>
              <a:rPr lang="en-US" cap="none" dirty="0" smtClean="0">
                <a:ln w="0"/>
                <a:solidFill>
                  <a:schemeClr val="tx1"/>
                </a:solidFill>
                <a:effectLst/>
                <a:latin typeface="Candara" panose="020E0502030303020204" pitchFamily="34" charset="0"/>
              </a:rPr>
              <a:t>president of SNP, </a:t>
            </a:r>
            <a:r>
              <a:rPr lang="en-US" cap="none" dirty="0">
                <a:ln w="0"/>
                <a:solidFill>
                  <a:srgbClr val="FFFF00"/>
                </a:solidFill>
                <a:effectLst/>
                <a:latin typeface="Candara" panose="020E0502030303020204" pitchFamily="34" charset="0"/>
              </a:rPr>
              <a:t>Milo </a:t>
            </a:r>
            <a:r>
              <a:rPr lang="en-US" cap="none" dirty="0" err="1">
                <a:ln w="0"/>
                <a:solidFill>
                  <a:srgbClr val="FFFF00"/>
                </a:solidFill>
                <a:effectLst/>
                <a:latin typeface="Candara" panose="020E0502030303020204" pitchFamily="34" charset="0"/>
              </a:rPr>
              <a:t>Đukanović</a:t>
            </a:r>
            <a:r>
              <a:rPr lang="en-US" cap="none" dirty="0">
                <a:ln w="0"/>
                <a:solidFill>
                  <a:schemeClr val="tx1"/>
                </a:solidFill>
                <a:effectLst/>
                <a:latin typeface="Candara" panose="020E0502030303020204" pitchFamily="34" charset="0"/>
              </a:rPr>
              <a:t>, </a:t>
            </a:r>
            <a:r>
              <a:rPr lang="en-US" cap="none" dirty="0" smtClean="0">
                <a:ln w="0"/>
                <a:solidFill>
                  <a:schemeClr val="tx1"/>
                </a:solidFill>
                <a:effectLst/>
                <a:latin typeface="Candara" panose="020E0502030303020204" pitchFamily="34" charset="0"/>
              </a:rPr>
              <a:t>Prime Minister of Montenegro and </a:t>
            </a:r>
            <a:r>
              <a:rPr lang="en-US" cap="none" dirty="0">
                <a:ln w="0"/>
                <a:solidFill>
                  <a:srgbClr val="FFFF00"/>
                </a:solidFill>
                <a:effectLst/>
                <a:latin typeface="Candara" panose="020E0502030303020204" pitchFamily="34" charset="0"/>
              </a:rPr>
              <a:t>Andrija </a:t>
            </a:r>
            <a:r>
              <a:rPr lang="en-US" cap="none" dirty="0" err="1">
                <a:ln w="0"/>
                <a:solidFill>
                  <a:srgbClr val="FFFF00"/>
                </a:solidFill>
                <a:effectLst/>
                <a:latin typeface="Candara" panose="020E0502030303020204" pitchFamily="34" charset="0"/>
              </a:rPr>
              <a:t>Mandić</a:t>
            </a:r>
            <a:r>
              <a:rPr lang="en-US" cap="none" dirty="0">
                <a:ln w="0"/>
                <a:solidFill>
                  <a:schemeClr val="tx1"/>
                </a:solidFill>
                <a:effectLst/>
                <a:latin typeface="Candara" panose="020E0502030303020204" pitchFamily="34" charset="0"/>
              </a:rPr>
              <a:t>, </a:t>
            </a:r>
            <a:r>
              <a:rPr lang="en-US" cap="none" dirty="0" smtClean="0">
                <a:ln w="0"/>
                <a:solidFill>
                  <a:schemeClr val="tx1"/>
                </a:solidFill>
                <a:effectLst/>
                <a:latin typeface="Candara" panose="020E0502030303020204" pitchFamily="34" charset="0"/>
              </a:rPr>
              <a:t>member of presidency of DF with five. </a:t>
            </a:r>
            <a:endParaRPr lang="ta-IN" cap="none" dirty="0" smtClean="0">
              <a:ln w="0"/>
              <a:solidFill>
                <a:schemeClr val="tx1"/>
              </a:solidFill>
              <a:effectLst/>
              <a:latin typeface="Candara" panose="020E0502030303020204" pitchFamily="34" charset="0"/>
            </a:endParaRPr>
          </a:p>
          <a:p>
            <a:pPr algn="just"/>
            <a:r>
              <a:rPr lang="en-GB" b="1" dirty="0">
                <a:effectLst/>
              </a:rPr>
              <a:t>This show collectively had 94 interlocutors in three years, with some of them who were more frequently invited on the show than others</a:t>
            </a:r>
            <a:r>
              <a:rPr lang="en-US" cap="none" dirty="0" smtClean="0">
                <a:ln w="0"/>
                <a:solidFill>
                  <a:schemeClr val="tx1"/>
                </a:solidFill>
                <a:effectLst/>
                <a:latin typeface="Candara" panose="020E0502030303020204" pitchFamily="34" charset="0"/>
              </a:rPr>
              <a:t>.</a:t>
            </a:r>
            <a:endParaRPr lang="x-none" cap="none" dirty="0" smtClean="0">
              <a:ln w="0"/>
              <a:solidFill>
                <a:schemeClr val="tx1"/>
              </a:solidFill>
              <a:effectLst/>
              <a:latin typeface="Candara" panose="020E0502030303020204" pitchFamily="34" charset="0"/>
            </a:endParaRPr>
          </a:p>
          <a:p>
            <a:endParaRPr lang="en-US" cap="none" dirty="0">
              <a:ln w="0"/>
              <a:solidFill>
                <a:schemeClr val="tx1"/>
              </a:solidFill>
              <a:effectLst/>
              <a:latin typeface="Candara" panose="020E0502030303020204" pitchFamily="34" charset="0"/>
            </a:endParaRPr>
          </a:p>
        </p:txBody>
      </p:sp>
    </p:spTree>
    <p:extLst>
      <p:ext uri="{BB962C8B-B14F-4D97-AF65-F5344CB8AC3E}">
        <p14:creationId xmlns:p14="http://schemas.microsoft.com/office/powerpoint/2010/main" xmlns="" val="40284679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985" y="6173337"/>
            <a:ext cx="1369325" cy="684663"/>
          </a:xfrm>
          <a:prstGeom prst="rect">
            <a:avLst/>
          </a:prstGeom>
        </p:spPr>
      </p:pic>
      <p:sp>
        <p:nvSpPr>
          <p:cNvPr id="9" name="Content Placeholder 8"/>
          <p:cNvSpPr>
            <a:spLocks noGrp="1"/>
          </p:cNvSpPr>
          <p:nvPr>
            <p:ph idx="1"/>
          </p:nvPr>
        </p:nvSpPr>
        <p:spPr>
          <a:xfrm>
            <a:off x="456300" y="1534232"/>
            <a:ext cx="11477767" cy="4968269"/>
          </a:xfrm>
        </p:spPr>
        <p:txBody>
          <a:bodyPr>
            <a:normAutofit fontScale="70000" lnSpcReduction="20000"/>
          </a:bodyPr>
          <a:lstStyle/>
          <a:p>
            <a:pPr marL="0" indent="0">
              <a:buNone/>
            </a:pPr>
            <a:r>
              <a:rPr lang="x-none" sz="3200" b="1" cap="none" dirty="0" smtClean="0">
                <a:ln w="0"/>
                <a:solidFill>
                  <a:srgbClr val="FFFF00"/>
                </a:solidFill>
                <a:effectLst/>
                <a:latin typeface="Candara" panose="020E0502030303020204" pitchFamily="34" charset="0"/>
              </a:rPr>
              <a:t>Okvir</a:t>
            </a:r>
            <a:endParaRPr lang="x-none" sz="2100" b="1" cap="none" dirty="0" smtClean="0">
              <a:ln w="0"/>
              <a:solidFill>
                <a:srgbClr val="FFFF00"/>
              </a:solidFill>
              <a:effectLst/>
              <a:latin typeface="Candara" panose="020E0502030303020204" pitchFamily="34" charset="0"/>
            </a:endParaRPr>
          </a:p>
          <a:p>
            <a:pPr algn="just"/>
            <a:r>
              <a:rPr lang="en-GB" sz="2100" b="1" dirty="0" smtClean="0">
                <a:effectLst/>
              </a:rPr>
              <a:t>On the show </a:t>
            </a:r>
            <a:r>
              <a:rPr lang="x-none" sz="2100" b="1" i="1" dirty="0" smtClean="0">
                <a:effectLst/>
              </a:rPr>
              <a:t>Okvir</a:t>
            </a:r>
            <a:r>
              <a:rPr lang="en-GB" sz="2100" b="1" dirty="0" smtClean="0">
                <a:effectLst/>
              </a:rPr>
              <a:t>, by </a:t>
            </a:r>
            <a:r>
              <a:rPr lang="x-none" sz="2100" b="1" dirty="0" smtClean="0">
                <a:effectLst/>
              </a:rPr>
              <a:t>Zoran Leković</a:t>
            </a:r>
            <a:r>
              <a:rPr lang="en-GB" sz="2100" b="1" dirty="0" smtClean="0">
                <a:effectLst/>
              </a:rPr>
              <a:t>, during previous three years, or from 2013 to 2015, </a:t>
            </a:r>
            <a:r>
              <a:rPr lang="en-GB" sz="2100" b="1" dirty="0" smtClean="0">
                <a:solidFill>
                  <a:srgbClr val="FFFF00"/>
                </a:solidFill>
                <a:effectLst/>
              </a:rPr>
              <a:t>there were noted 346 appearances</a:t>
            </a:r>
            <a:r>
              <a:rPr lang="en-GB" sz="2100" b="1" dirty="0" smtClean="0">
                <a:effectLst/>
              </a:rPr>
              <a:t>, while the actual number of interlocutors was 227 because some appeared several times on the show</a:t>
            </a:r>
            <a:r>
              <a:rPr lang="en-US" sz="2100" b="1" cap="none" dirty="0" smtClean="0">
                <a:ln w="0"/>
                <a:solidFill>
                  <a:schemeClr val="tx1"/>
                </a:solidFill>
                <a:effectLst/>
                <a:latin typeface="Candara" panose="020E0502030303020204" pitchFamily="34" charset="0"/>
              </a:rPr>
              <a:t>. </a:t>
            </a:r>
            <a:endParaRPr lang="ta-IN" sz="2100" b="1" cap="none" dirty="0" smtClean="0">
              <a:ln w="0"/>
              <a:solidFill>
                <a:schemeClr val="tx1"/>
              </a:solidFill>
              <a:effectLst/>
              <a:latin typeface="Candara" panose="020E0502030303020204" pitchFamily="34" charset="0"/>
            </a:endParaRPr>
          </a:p>
          <a:p>
            <a:pPr algn="just"/>
            <a:r>
              <a:rPr lang="en-GB" sz="1900" b="1" dirty="0">
                <a:solidFill>
                  <a:srgbClr val="FFFF00"/>
                </a:solidFill>
                <a:effectLst/>
              </a:rPr>
              <a:t>government and ruling parties </a:t>
            </a:r>
            <a:r>
              <a:rPr lang="en-GB" sz="1900" b="1" dirty="0">
                <a:effectLst/>
              </a:rPr>
              <a:t>were represented with </a:t>
            </a:r>
            <a:r>
              <a:rPr lang="en-GB" sz="1900" b="1" dirty="0">
                <a:solidFill>
                  <a:srgbClr val="FFFF00"/>
                </a:solidFill>
                <a:effectLst/>
              </a:rPr>
              <a:t>46.53</a:t>
            </a:r>
            <a:r>
              <a:rPr lang="en-GB" sz="1900" b="1" dirty="0">
                <a:effectLst/>
              </a:rPr>
              <a:t>%, </a:t>
            </a:r>
            <a:r>
              <a:rPr lang="en-GB" sz="1900" b="1" dirty="0">
                <a:solidFill>
                  <a:srgbClr val="FFFF00"/>
                </a:solidFill>
                <a:effectLst/>
              </a:rPr>
              <a:t>and opposition with 13.87</a:t>
            </a:r>
            <a:r>
              <a:rPr lang="en-GB" sz="1900" b="1" dirty="0">
                <a:effectLst/>
              </a:rPr>
              <a:t>%, whereby on this show we recorded great number  of </a:t>
            </a:r>
            <a:r>
              <a:rPr lang="en-GB" sz="1900" b="1" dirty="0">
                <a:solidFill>
                  <a:srgbClr val="FFFF00"/>
                </a:solidFill>
                <a:effectLst/>
              </a:rPr>
              <a:t>those (39.60%) who belong to other social spheres </a:t>
            </a:r>
            <a:r>
              <a:rPr lang="en-GB" sz="1900" b="1" dirty="0">
                <a:effectLst/>
              </a:rPr>
              <a:t>and have different relations with government and opposition (unions, economy, analysts, academic community, and etc.). </a:t>
            </a:r>
            <a:endParaRPr lang="en-GB" sz="1900" b="1" dirty="0" smtClean="0">
              <a:effectLst/>
            </a:endParaRPr>
          </a:p>
          <a:p>
            <a:pPr algn="just"/>
            <a:r>
              <a:rPr lang="en-GB" sz="2100" b="1" dirty="0">
                <a:effectLst/>
              </a:rPr>
              <a:t>Even though this show, according to the official documents of RTCG, is defined as a show which deals with socioeconomic issues, it is evident that some other issues were in its focus as well, which is why it sometimes interlaced with other shows in terms of topics and </a:t>
            </a:r>
            <a:r>
              <a:rPr lang="en-GB" sz="2100" b="1" dirty="0" smtClean="0">
                <a:effectLst/>
              </a:rPr>
              <a:t>guests</a:t>
            </a:r>
          </a:p>
          <a:p>
            <a:pPr algn="just"/>
            <a:r>
              <a:rPr lang="en-GB" sz="1900" b="1" dirty="0">
                <a:solidFill>
                  <a:srgbClr val="FFFF00"/>
                </a:solidFill>
                <a:effectLst/>
              </a:rPr>
              <a:t>Most frequent interlocutors </a:t>
            </a:r>
            <a:r>
              <a:rPr lang="en-GB" sz="1900" b="1" dirty="0">
                <a:effectLst/>
              </a:rPr>
              <a:t>of </a:t>
            </a:r>
            <a:r>
              <a:rPr lang="x-none" sz="1900" b="1" dirty="0">
                <a:effectLst/>
              </a:rPr>
              <a:t>Zoran Leković</a:t>
            </a:r>
            <a:r>
              <a:rPr lang="en-GB" sz="1900" b="1" dirty="0">
                <a:effectLst/>
              </a:rPr>
              <a:t> were: </a:t>
            </a:r>
            <a:r>
              <a:rPr lang="x-none" sz="1900" b="1" dirty="0">
                <a:solidFill>
                  <a:srgbClr val="FFFF00"/>
                </a:solidFill>
                <a:effectLst/>
              </a:rPr>
              <a:t>Aleksandar Damjanović</a:t>
            </a:r>
            <a:r>
              <a:rPr lang="x-none" sz="1900" b="1" dirty="0">
                <a:effectLst/>
              </a:rPr>
              <a:t>, president of the Committee for economy and SNP official, </a:t>
            </a:r>
            <a:r>
              <a:rPr lang="x-none" sz="1900" b="1" dirty="0">
                <a:solidFill>
                  <a:srgbClr val="FFFF00"/>
                </a:solidFill>
                <a:effectLst/>
              </a:rPr>
              <a:t>Damir</a:t>
            </a:r>
            <a:r>
              <a:rPr lang="x-none" sz="1900" b="1" dirty="0">
                <a:effectLst/>
              </a:rPr>
              <a:t> </a:t>
            </a:r>
            <a:r>
              <a:rPr lang="x-none" sz="1900" b="1" dirty="0">
                <a:solidFill>
                  <a:srgbClr val="FFFF00"/>
                </a:solidFill>
                <a:effectLst/>
              </a:rPr>
              <a:t>Šehović</a:t>
            </a:r>
            <a:r>
              <a:rPr lang="x-none" sz="1900" b="1" dirty="0">
                <a:effectLst/>
              </a:rPr>
              <a:t>, member of the Committee for economy and vice president of Social-Democrats (previously an official of SDP), </a:t>
            </a:r>
            <a:r>
              <a:rPr lang="x-none" sz="1900" b="1" dirty="0">
                <a:solidFill>
                  <a:srgbClr val="FFFF00"/>
                </a:solidFill>
                <a:effectLst/>
              </a:rPr>
              <a:t>Zoran</a:t>
            </a:r>
            <a:r>
              <a:rPr lang="x-none" sz="1900" b="1" dirty="0">
                <a:effectLst/>
              </a:rPr>
              <a:t> </a:t>
            </a:r>
            <a:r>
              <a:rPr lang="x-none" sz="1900" b="1" dirty="0">
                <a:solidFill>
                  <a:srgbClr val="FFFF00"/>
                </a:solidFill>
                <a:effectLst/>
              </a:rPr>
              <a:t>Vukčević</a:t>
            </a:r>
            <a:r>
              <a:rPr lang="x-none" sz="1900" b="1" dirty="0">
                <a:effectLst/>
              </a:rPr>
              <a:t>, DPS official and director of Investment-development Fund (IRF) and </a:t>
            </a:r>
            <a:r>
              <a:rPr lang="x-none" sz="1900" b="1" dirty="0">
                <a:solidFill>
                  <a:srgbClr val="FFFF00"/>
                </a:solidFill>
                <a:effectLst/>
              </a:rPr>
              <a:t>Snežana</a:t>
            </a:r>
            <a:r>
              <a:rPr lang="x-none" sz="1900" b="1" dirty="0">
                <a:effectLst/>
              </a:rPr>
              <a:t> </a:t>
            </a:r>
            <a:r>
              <a:rPr lang="x-none" sz="1900" b="1" dirty="0">
                <a:solidFill>
                  <a:srgbClr val="FFFF00"/>
                </a:solidFill>
                <a:effectLst/>
              </a:rPr>
              <a:t>Jonica</a:t>
            </a:r>
            <a:r>
              <a:rPr lang="x-none" sz="1900" b="1" dirty="0">
                <a:effectLst/>
              </a:rPr>
              <a:t>, SNP official with six appearances each, followed by </a:t>
            </a:r>
            <a:r>
              <a:rPr lang="x-none" sz="1900" b="1" dirty="0">
                <a:solidFill>
                  <a:srgbClr val="FFFF00"/>
                </a:solidFill>
                <a:effectLst/>
              </a:rPr>
              <a:t>Srđa</a:t>
            </a:r>
            <a:r>
              <a:rPr lang="x-none" sz="1900" b="1" dirty="0">
                <a:effectLst/>
              </a:rPr>
              <a:t> </a:t>
            </a:r>
            <a:r>
              <a:rPr lang="x-none" sz="1900" b="1" dirty="0">
                <a:solidFill>
                  <a:srgbClr val="FFFF00"/>
                </a:solidFill>
                <a:effectLst/>
              </a:rPr>
              <a:t>Keković</a:t>
            </a:r>
            <a:r>
              <a:rPr lang="x-none" sz="1900" b="1" dirty="0">
                <a:effectLst/>
              </a:rPr>
              <a:t>, general secretary of Union of Free Trade Unions and </a:t>
            </a:r>
            <a:r>
              <a:rPr lang="x-none" sz="1900" b="1" dirty="0">
                <a:solidFill>
                  <a:srgbClr val="FFFF00"/>
                </a:solidFill>
                <a:effectLst/>
              </a:rPr>
              <a:t>Suzana</a:t>
            </a:r>
            <a:r>
              <a:rPr lang="x-none" sz="1900" b="1" dirty="0">
                <a:effectLst/>
              </a:rPr>
              <a:t> </a:t>
            </a:r>
            <a:r>
              <a:rPr lang="x-none" sz="1900" b="1" dirty="0">
                <a:solidFill>
                  <a:srgbClr val="FFFF00"/>
                </a:solidFill>
                <a:effectLst/>
              </a:rPr>
              <a:t>Radulović</a:t>
            </a:r>
            <a:r>
              <a:rPr lang="x-none" sz="1900" b="1" dirty="0">
                <a:effectLst/>
              </a:rPr>
              <a:t>, general secretary of  Employers Federation with five appearances each. </a:t>
            </a:r>
            <a:r>
              <a:rPr lang="x-none" sz="1900" b="1" dirty="0">
                <a:solidFill>
                  <a:srgbClr val="FFFF00"/>
                </a:solidFill>
                <a:effectLst/>
              </a:rPr>
              <a:t>Vasilije</a:t>
            </a:r>
            <a:r>
              <a:rPr lang="x-none" sz="1900" b="1" dirty="0">
                <a:effectLst/>
              </a:rPr>
              <a:t> </a:t>
            </a:r>
            <a:r>
              <a:rPr lang="x-none" sz="1900" b="1" dirty="0">
                <a:solidFill>
                  <a:srgbClr val="FFFF00"/>
                </a:solidFill>
                <a:effectLst/>
              </a:rPr>
              <a:t>Kostić</a:t>
            </a:r>
            <a:r>
              <a:rPr lang="x-none" sz="1900" b="1" dirty="0">
                <a:effectLst/>
              </a:rPr>
              <a:t>, economy analyst, Vukica Jelić, former director of Employment agency, </a:t>
            </a:r>
            <a:r>
              <a:rPr lang="x-none" sz="1900" b="1" dirty="0">
                <a:solidFill>
                  <a:srgbClr val="FFFF00"/>
                </a:solidFill>
                <a:effectLst/>
              </a:rPr>
              <a:t>Zoran</a:t>
            </a:r>
            <a:r>
              <a:rPr lang="x-none" sz="1900" b="1" dirty="0">
                <a:effectLst/>
              </a:rPr>
              <a:t> </a:t>
            </a:r>
            <a:r>
              <a:rPr lang="x-none" sz="1900" b="1" dirty="0">
                <a:solidFill>
                  <a:srgbClr val="FFFF00"/>
                </a:solidFill>
                <a:effectLst/>
              </a:rPr>
              <a:t>Jelić</a:t>
            </a:r>
            <a:r>
              <a:rPr lang="x-none" sz="1900" b="1" dirty="0">
                <a:effectLst/>
              </a:rPr>
              <a:t>, DPS official, </a:t>
            </a:r>
            <a:r>
              <a:rPr lang="x-none" sz="1900" b="1" dirty="0">
                <a:solidFill>
                  <a:srgbClr val="FFFF00"/>
                </a:solidFill>
                <a:effectLst/>
              </a:rPr>
              <a:t>Srđan</a:t>
            </a:r>
            <a:r>
              <a:rPr lang="x-none" sz="1900" b="1" dirty="0">
                <a:effectLst/>
              </a:rPr>
              <a:t> </a:t>
            </a:r>
            <a:r>
              <a:rPr lang="x-none" sz="1900" b="1" dirty="0">
                <a:solidFill>
                  <a:srgbClr val="FFFF00"/>
                </a:solidFill>
                <a:effectLst/>
              </a:rPr>
              <a:t>Milić</a:t>
            </a:r>
            <a:r>
              <a:rPr lang="x-none" sz="1900" b="1" dirty="0">
                <a:effectLst/>
              </a:rPr>
              <a:t>, president of SNP, </a:t>
            </a:r>
            <a:r>
              <a:rPr lang="x-none" sz="1900" b="1" dirty="0">
                <a:solidFill>
                  <a:srgbClr val="FFFF00"/>
                </a:solidFill>
                <a:effectLst/>
              </a:rPr>
              <a:t>Petar</a:t>
            </a:r>
            <a:r>
              <a:rPr lang="x-none" sz="1900" b="1" dirty="0">
                <a:effectLst/>
              </a:rPr>
              <a:t> </a:t>
            </a:r>
            <a:r>
              <a:rPr lang="x-none" sz="1900" b="1" dirty="0">
                <a:solidFill>
                  <a:srgbClr val="FFFF00"/>
                </a:solidFill>
                <a:effectLst/>
              </a:rPr>
              <a:t>Ivanović</a:t>
            </a:r>
            <a:r>
              <a:rPr lang="x-none" sz="1900" b="1" dirty="0">
                <a:effectLst/>
              </a:rPr>
              <a:t>, former Minister of Agriculture and Rural Development, </a:t>
            </a:r>
            <a:r>
              <a:rPr lang="x-none" sz="1900" b="1" dirty="0">
                <a:solidFill>
                  <a:srgbClr val="FFFF00"/>
                </a:solidFill>
                <a:effectLst/>
              </a:rPr>
              <a:t>Milan</a:t>
            </a:r>
            <a:r>
              <a:rPr lang="x-none" sz="1900" b="1" dirty="0">
                <a:effectLst/>
              </a:rPr>
              <a:t> </a:t>
            </a:r>
            <a:r>
              <a:rPr lang="x-none" sz="1900" b="1" dirty="0">
                <a:solidFill>
                  <a:srgbClr val="FFFF00"/>
                </a:solidFill>
                <a:effectLst/>
              </a:rPr>
              <a:t>Lakićević</a:t>
            </a:r>
            <a:r>
              <a:rPr lang="x-none" sz="1900" b="1" dirty="0">
                <a:effectLst/>
              </a:rPr>
              <a:t>, former director of Tax Administration, </a:t>
            </a:r>
            <a:r>
              <a:rPr lang="x-none" sz="1900" b="1" dirty="0">
                <a:solidFill>
                  <a:srgbClr val="FFFF00"/>
                </a:solidFill>
                <a:effectLst/>
              </a:rPr>
              <a:t>Zorica</a:t>
            </a:r>
            <a:r>
              <a:rPr lang="x-none" sz="1900" b="1" dirty="0">
                <a:effectLst/>
              </a:rPr>
              <a:t> </a:t>
            </a:r>
            <a:r>
              <a:rPr lang="x-none" sz="1900" b="1" dirty="0">
                <a:solidFill>
                  <a:srgbClr val="FFFF00"/>
                </a:solidFill>
                <a:effectLst/>
              </a:rPr>
              <a:t>Kovačević</a:t>
            </a:r>
            <a:r>
              <a:rPr lang="x-none" sz="1900" b="1" dirty="0">
                <a:effectLst/>
              </a:rPr>
              <a:t>, former Minister of Labour and Social Welfare, Žarko Radulović, president of Montenegrin Tourism Association, and </a:t>
            </a:r>
            <a:r>
              <a:rPr lang="x-none" sz="1900" b="1" dirty="0">
                <a:solidFill>
                  <a:srgbClr val="FFFF00"/>
                </a:solidFill>
                <a:effectLst/>
              </a:rPr>
              <a:t>Rade</a:t>
            </a:r>
            <a:r>
              <a:rPr lang="x-none" sz="1900" b="1" dirty="0">
                <a:effectLst/>
              </a:rPr>
              <a:t> </a:t>
            </a:r>
            <a:r>
              <a:rPr lang="x-none" sz="1900" b="1" dirty="0">
                <a:solidFill>
                  <a:srgbClr val="FFFF00"/>
                </a:solidFill>
                <a:effectLst/>
              </a:rPr>
              <a:t>Krivokapić</a:t>
            </a:r>
            <a:r>
              <a:rPr lang="x-none" sz="1900" b="1" dirty="0">
                <a:effectLst/>
              </a:rPr>
              <a:t> </a:t>
            </a:r>
            <a:r>
              <a:rPr lang="en-GB" sz="1900" b="1" dirty="0">
                <a:effectLst/>
              </a:rPr>
              <a:t>from Union of KAP who appeared four times </a:t>
            </a:r>
            <a:r>
              <a:rPr lang="en-GB" sz="1900" b="1" dirty="0" smtClean="0">
                <a:effectLst/>
              </a:rPr>
              <a:t>each.</a:t>
            </a:r>
            <a:endParaRPr lang="en-GB" sz="1900" b="1" dirty="0" smtClean="0">
              <a:solidFill>
                <a:srgbClr val="FFFF00"/>
              </a:solidFill>
              <a:effectLst/>
            </a:endParaRPr>
          </a:p>
          <a:p>
            <a:pPr algn="just"/>
            <a:r>
              <a:rPr lang="en-GB" sz="2100" b="1" dirty="0">
                <a:effectLst/>
              </a:rPr>
              <a:t>though previously envisaged as a debate-based show, we recorded </a:t>
            </a:r>
            <a:r>
              <a:rPr lang="en-GB" sz="2100" b="1" dirty="0">
                <a:solidFill>
                  <a:srgbClr val="FFFF00"/>
                </a:solidFill>
                <a:effectLst/>
              </a:rPr>
              <a:t>15 interviews</a:t>
            </a:r>
            <a:r>
              <a:rPr lang="en-GB" sz="2100" b="1" dirty="0">
                <a:effectLst/>
              </a:rPr>
              <a:t>, with </a:t>
            </a:r>
            <a:r>
              <a:rPr lang="en-GB" sz="2100" b="1" dirty="0">
                <a:solidFill>
                  <a:srgbClr val="FFFF00"/>
                </a:solidFill>
                <a:effectLst/>
              </a:rPr>
              <a:t>distinct imbalance in the representation of interlocutors, </a:t>
            </a:r>
            <a:r>
              <a:rPr lang="en-GB" sz="2100" b="1" dirty="0">
                <a:effectLst/>
              </a:rPr>
              <a:t>i.e. dominant presence of members of Government, managers of state, public or independent institutions, as well as of local self-governments and them-related persons, with the exception of one guest from the academic community and one from region. In this regard, most frequent interlocutor in the form of interview was </a:t>
            </a:r>
            <a:r>
              <a:rPr lang="x-none" sz="2100" b="1" dirty="0">
                <a:solidFill>
                  <a:srgbClr val="FFFF00"/>
                </a:solidFill>
                <a:effectLst/>
              </a:rPr>
              <a:t>Petar Ivanović</a:t>
            </a:r>
            <a:r>
              <a:rPr lang="x-none" sz="2100" b="1" dirty="0">
                <a:effectLst/>
              </a:rPr>
              <a:t>, </a:t>
            </a:r>
            <a:r>
              <a:rPr lang="en-GB" sz="2100" b="1" dirty="0">
                <a:effectLst/>
              </a:rPr>
              <a:t>former Minister of Agriculture and Rural Development, who was invited for four interviews, or half of those who were with ministers in the Government of Montenegro, or more than a quarter of all the interviews</a:t>
            </a:r>
            <a:r>
              <a:rPr lang="en-GB" sz="2100" b="1" dirty="0" smtClean="0">
                <a:effectLst/>
              </a:rPr>
              <a:t>.</a:t>
            </a:r>
            <a:endParaRPr lang="en-US" sz="2100" b="1" cap="none" dirty="0" smtClean="0">
              <a:ln w="0"/>
              <a:solidFill>
                <a:schemeClr val="tx1"/>
              </a:solidFill>
              <a:effectLst/>
              <a:latin typeface="Candara" panose="020E0502030303020204" pitchFamily="34" charset="0"/>
            </a:endParaRPr>
          </a:p>
          <a:p>
            <a:endParaRPr lang="en-US" cap="none" dirty="0">
              <a:ln w="0"/>
              <a:solidFill>
                <a:schemeClr val="tx1"/>
              </a:solidFill>
              <a:effectLst/>
              <a:latin typeface="Candara" panose="020E0502030303020204" pitchFamily="34" charset="0"/>
            </a:endParaRPr>
          </a:p>
        </p:txBody>
      </p:sp>
    </p:spTree>
    <p:extLst>
      <p:ext uri="{BB962C8B-B14F-4D97-AF65-F5344CB8AC3E}">
        <p14:creationId xmlns:p14="http://schemas.microsoft.com/office/powerpoint/2010/main" xmlns="" val="9324659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985" y="5718413"/>
            <a:ext cx="2279176" cy="1139588"/>
          </a:xfrm>
          <a:prstGeom prst="rect">
            <a:avLst/>
          </a:prstGeom>
        </p:spPr>
      </p:pic>
      <p:sp>
        <p:nvSpPr>
          <p:cNvPr id="9" name="Content Placeholder 8"/>
          <p:cNvSpPr>
            <a:spLocks noGrp="1"/>
          </p:cNvSpPr>
          <p:nvPr>
            <p:ph idx="1"/>
          </p:nvPr>
        </p:nvSpPr>
        <p:spPr>
          <a:xfrm>
            <a:off x="456300" y="1534233"/>
            <a:ext cx="11477767" cy="4334303"/>
          </a:xfrm>
        </p:spPr>
        <p:txBody>
          <a:bodyPr>
            <a:normAutofit fontScale="62500" lnSpcReduction="20000"/>
          </a:bodyPr>
          <a:lstStyle/>
          <a:p>
            <a:pPr marL="0" indent="0">
              <a:buNone/>
            </a:pPr>
            <a:r>
              <a:rPr lang="x-none" sz="3200" b="1" cap="none" dirty="0" smtClean="0">
                <a:ln w="0"/>
                <a:solidFill>
                  <a:srgbClr val="FFFF00"/>
                </a:solidFill>
                <a:effectLst/>
                <a:latin typeface="Candara" panose="020E0502030303020204" pitchFamily="34" charset="0"/>
              </a:rPr>
              <a:t>Replika</a:t>
            </a:r>
          </a:p>
          <a:p>
            <a:pPr algn="just"/>
            <a:r>
              <a:rPr lang="en-GB" sz="2300" b="1" dirty="0">
                <a:effectLst/>
              </a:rPr>
              <a:t>During two seasons, in 2014 and 2015, the author of show </a:t>
            </a:r>
            <a:r>
              <a:rPr lang="x-none" sz="2300" b="1" i="1" dirty="0">
                <a:effectLst/>
              </a:rPr>
              <a:t>Replika</a:t>
            </a:r>
            <a:r>
              <a:rPr lang="en-GB" sz="2300" b="1" dirty="0">
                <a:effectLst/>
              </a:rPr>
              <a:t>, </a:t>
            </a:r>
            <a:r>
              <a:rPr lang="x-none" sz="2300" b="1" dirty="0">
                <a:effectLst/>
              </a:rPr>
              <a:t>Nevenka </a:t>
            </a:r>
            <a:br>
              <a:rPr lang="x-none" sz="2300" b="1" dirty="0">
                <a:effectLst/>
              </a:rPr>
            </a:br>
            <a:r>
              <a:rPr lang="x-none" sz="2300" b="1" dirty="0">
                <a:effectLst/>
              </a:rPr>
              <a:t>Ćirović</a:t>
            </a:r>
            <a:r>
              <a:rPr lang="en-GB" sz="2300" b="1" dirty="0">
                <a:effectLst/>
              </a:rPr>
              <a:t>, had 144 guests in the studio, or 124 different interlocutors given that some of them appeared more times on the show</a:t>
            </a:r>
            <a:r>
              <a:rPr lang="en-US" sz="2300" cap="none" dirty="0" smtClean="0">
                <a:ln w="0"/>
                <a:solidFill>
                  <a:schemeClr val="tx1"/>
                </a:solidFill>
                <a:effectLst/>
                <a:latin typeface="Candara" panose="020E0502030303020204" pitchFamily="34" charset="0"/>
              </a:rPr>
              <a:t>.</a:t>
            </a:r>
            <a:endParaRPr lang="ta-IN" sz="2300" cap="none" dirty="0" smtClean="0">
              <a:ln w="0"/>
              <a:solidFill>
                <a:schemeClr val="tx1"/>
              </a:solidFill>
              <a:effectLst/>
              <a:latin typeface="Candara" panose="020E0502030303020204" pitchFamily="34" charset="0"/>
            </a:endParaRPr>
          </a:p>
          <a:p>
            <a:r>
              <a:rPr lang="en-GB" sz="2300" b="1" dirty="0">
                <a:effectLst/>
              </a:rPr>
              <a:t>Out of that number, according to findings of CCE, they were </a:t>
            </a:r>
            <a:r>
              <a:rPr lang="en-GB" sz="2300" b="1" dirty="0">
                <a:solidFill>
                  <a:srgbClr val="FFFF00"/>
                </a:solidFill>
                <a:effectLst/>
              </a:rPr>
              <a:t>22.22% representatives of opposition, 35.42% of government and ruling parties, and 41.36% of those who belong to other social structures and whose positions were closer or farther in relation to government or opposition</a:t>
            </a:r>
            <a:r>
              <a:rPr lang="en-US" sz="2300" cap="none" dirty="0" smtClean="0">
                <a:ln w="0"/>
                <a:solidFill>
                  <a:schemeClr val="tx1"/>
                </a:solidFill>
                <a:effectLst/>
                <a:latin typeface="Candara" panose="020E0502030303020204" pitchFamily="34" charset="0"/>
              </a:rPr>
              <a:t>. </a:t>
            </a:r>
            <a:endParaRPr lang="ta-IN" sz="2300" cap="none" dirty="0" smtClean="0">
              <a:ln w="0"/>
              <a:solidFill>
                <a:schemeClr val="tx1"/>
              </a:solidFill>
              <a:effectLst/>
              <a:latin typeface="Candara" panose="020E0502030303020204" pitchFamily="34" charset="0"/>
            </a:endParaRPr>
          </a:p>
          <a:p>
            <a:r>
              <a:rPr lang="en-GB" sz="2300" b="1" dirty="0">
                <a:effectLst/>
              </a:rPr>
              <a:t>In the case of oppositional structures, this show was also mainly characterised by the representatives of SNP and Positive Montenegro, but unlike other informative-political shows, </a:t>
            </a:r>
            <a:r>
              <a:rPr lang="x-none" sz="2300" b="1" i="1" dirty="0">
                <a:effectLst/>
              </a:rPr>
              <a:t>Replika</a:t>
            </a:r>
            <a:r>
              <a:rPr lang="en-GB" sz="2300" b="1" dirty="0">
                <a:effectLst/>
              </a:rPr>
              <a:t> had better balance in the case of Democratic Front</a:t>
            </a:r>
            <a:r>
              <a:rPr lang="en-US" sz="2300" b="1" cap="none" dirty="0" smtClean="0">
                <a:ln w="0"/>
                <a:solidFill>
                  <a:schemeClr val="tx1"/>
                </a:solidFill>
                <a:effectLst/>
                <a:latin typeface="Candara" panose="020E0502030303020204" pitchFamily="34" charset="0"/>
              </a:rPr>
              <a:t>. </a:t>
            </a:r>
            <a:endParaRPr lang="ta-IN" sz="2300" b="1" cap="none" dirty="0" smtClean="0">
              <a:ln w="0"/>
              <a:solidFill>
                <a:schemeClr val="tx1"/>
              </a:solidFill>
              <a:effectLst/>
              <a:latin typeface="Candara" panose="020E0502030303020204" pitchFamily="34" charset="0"/>
            </a:endParaRPr>
          </a:p>
          <a:p>
            <a:r>
              <a:rPr lang="en-US" sz="2300" cap="none" dirty="0" smtClean="0">
                <a:ln w="0"/>
                <a:solidFill>
                  <a:srgbClr val="FFFF00"/>
                </a:solidFill>
                <a:effectLst/>
                <a:latin typeface="Candara" panose="020E0502030303020204" pitchFamily="34" charset="0"/>
              </a:rPr>
              <a:t>Most frequent interlocutors </a:t>
            </a:r>
            <a:r>
              <a:rPr lang="en-US" sz="2300" cap="none" dirty="0" smtClean="0">
                <a:ln w="0"/>
                <a:solidFill>
                  <a:schemeClr val="tx1"/>
                </a:solidFill>
                <a:effectLst/>
                <a:latin typeface="Candara" panose="020E0502030303020204" pitchFamily="34" charset="0"/>
              </a:rPr>
              <a:t>in </a:t>
            </a:r>
            <a:r>
              <a:rPr lang="en-US" sz="2300" cap="none" dirty="0" err="1" smtClean="0">
                <a:ln w="0"/>
                <a:solidFill>
                  <a:schemeClr val="tx1"/>
                </a:solidFill>
                <a:effectLst/>
                <a:latin typeface="Candara" panose="020E0502030303020204" pitchFamily="34" charset="0"/>
              </a:rPr>
              <a:t>Replika</a:t>
            </a:r>
            <a:r>
              <a:rPr lang="en-US" sz="2300" cap="none" dirty="0" smtClean="0">
                <a:ln w="0"/>
                <a:solidFill>
                  <a:schemeClr val="tx1"/>
                </a:solidFill>
                <a:effectLst/>
                <a:latin typeface="Candara" panose="020E0502030303020204" pitchFamily="34" charset="0"/>
              </a:rPr>
              <a:t> were: </a:t>
            </a:r>
            <a:r>
              <a:rPr lang="en-US" sz="2300" cap="none" dirty="0">
                <a:ln w="0"/>
                <a:solidFill>
                  <a:srgbClr val="FFFF00"/>
                </a:solidFill>
                <a:effectLst/>
                <a:latin typeface="Candara" panose="020E0502030303020204" pitchFamily="34" charset="0"/>
              </a:rPr>
              <a:t>Snežana </a:t>
            </a:r>
            <a:r>
              <a:rPr lang="en-US" sz="2300" cap="none" dirty="0" err="1">
                <a:ln w="0"/>
                <a:solidFill>
                  <a:srgbClr val="FFFF00"/>
                </a:solidFill>
                <a:effectLst/>
                <a:latin typeface="Candara" panose="020E0502030303020204" pitchFamily="34" charset="0"/>
              </a:rPr>
              <a:t>Jonica</a:t>
            </a:r>
            <a:r>
              <a:rPr lang="en-US" sz="2300" cap="none" dirty="0">
                <a:ln w="0"/>
                <a:solidFill>
                  <a:srgbClr val="FFFF00"/>
                </a:solidFill>
                <a:effectLst/>
                <a:latin typeface="Candara" panose="020E0502030303020204" pitchFamily="34" charset="0"/>
              </a:rPr>
              <a:t> </a:t>
            </a:r>
            <a:r>
              <a:rPr lang="en-US" sz="2300" cap="none" dirty="0" smtClean="0">
                <a:ln w="0"/>
                <a:solidFill>
                  <a:schemeClr val="tx1"/>
                </a:solidFill>
                <a:effectLst/>
                <a:latin typeface="Candara" panose="020E0502030303020204" pitchFamily="34" charset="0"/>
              </a:rPr>
              <a:t>from SNP</a:t>
            </a:r>
            <a:r>
              <a:rPr lang="en-US" sz="2300" cap="none" dirty="0">
                <a:ln w="0"/>
                <a:solidFill>
                  <a:schemeClr val="tx1"/>
                </a:solidFill>
                <a:effectLst/>
                <a:latin typeface="Candara" panose="020E0502030303020204" pitchFamily="34" charset="0"/>
              </a:rPr>
              <a:t>, </a:t>
            </a:r>
            <a:r>
              <a:rPr lang="en-US" sz="2300" cap="none" dirty="0">
                <a:ln w="0"/>
                <a:solidFill>
                  <a:srgbClr val="FFFF00"/>
                </a:solidFill>
                <a:effectLst/>
                <a:latin typeface="Candara" panose="020E0502030303020204" pitchFamily="34" charset="0"/>
              </a:rPr>
              <a:t>Boris </a:t>
            </a:r>
            <a:r>
              <a:rPr lang="en-US" sz="2300" cap="none" dirty="0" err="1">
                <a:ln w="0"/>
                <a:solidFill>
                  <a:srgbClr val="FFFF00"/>
                </a:solidFill>
                <a:effectLst/>
                <a:latin typeface="Candara" panose="020E0502030303020204" pitchFamily="34" charset="0"/>
              </a:rPr>
              <a:t>Raonić</a:t>
            </a:r>
            <a:r>
              <a:rPr lang="en-US" sz="2300" cap="none" dirty="0">
                <a:ln w="0"/>
                <a:solidFill>
                  <a:srgbClr val="FFFF00"/>
                </a:solidFill>
                <a:effectLst/>
                <a:latin typeface="Candara" panose="020E0502030303020204" pitchFamily="34" charset="0"/>
              </a:rPr>
              <a:t> </a:t>
            </a:r>
            <a:r>
              <a:rPr lang="en-US" sz="2300" cap="none" dirty="0" smtClean="0">
                <a:ln w="0"/>
                <a:solidFill>
                  <a:schemeClr val="tx1"/>
                </a:solidFill>
                <a:effectLst/>
                <a:latin typeface="Candara" panose="020E0502030303020204" pitchFamily="34" charset="0"/>
              </a:rPr>
              <a:t>from Civic alliance, </a:t>
            </a:r>
            <a:r>
              <a:rPr lang="en-US" sz="2300" cap="none" dirty="0" err="1">
                <a:ln w="0"/>
                <a:solidFill>
                  <a:srgbClr val="FFFF00"/>
                </a:solidFill>
                <a:effectLst/>
                <a:latin typeface="Candara" panose="020E0502030303020204" pitchFamily="34" charset="0"/>
              </a:rPr>
              <a:t>Slaven</a:t>
            </a:r>
            <a:r>
              <a:rPr lang="en-US" sz="2300" cap="none" dirty="0">
                <a:ln w="0"/>
                <a:solidFill>
                  <a:srgbClr val="FFFF00"/>
                </a:solidFill>
                <a:effectLst/>
                <a:latin typeface="Candara" panose="020E0502030303020204" pitchFamily="34" charset="0"/>
              </a:rPr>
              <a:t> </a:t>
            </a:r>
            <a:r>
              <a:rPr lang="en-US" sz="2300" cap="none" dirty="0" err="1">
                <a:ln w="0"/>
                <a:solidFill>
                  <a:srgbClr val="FFFF00"/>
                </a:solidFill>
                <a:effectLst/>
                <a:latin typeface="Candara" panose="020E0502030303020204" pitchFamily="34" charset="0"/>
              </a:rPr>
              <a:t>Radunović</a:t>
            </a:r>
            <a:r>
              <a:rPr lang="en-US" sz="2300" cap="none" dirty="0">
                <a:ln w="0"/>
                <a:solidFill>
                  <a:srgbClr val="FFFF00"/>
                </a:solidFill>
                <a:effectLst/>
                <a:latin typeface="Candara" panose="020E0502030303020204" pitchFamily="34" charset="0"/>
              </a:rPr>
              <a:t> </a:t>
            </a:r>
            <a:r>
              <a:rPr lang="en-US" sz="2300" cap="none" dirty="0" smtClean="0">
                <a:ln w="0"/>
                <a:solidFill>
                  <a:schemeClr val="tx1"/>
                </a:solidFill>
                <a:effectLst/>
                <a:latin typeface="Candara" panose="020E0502030303020204" pitchFamily="34" charset="0"/>
              </a:rPr>
              <a:t>from </a:t>
            </a:r>
            <a:r>
              <a:rPr lang="en-US" sz="2300" cap="none" dirty="0">
                <a:ln w="0"/>
                <a:solidFill>
                  <a:schemeClr val="tx1"/>
                </a:solidFill>
                <a:effectLst/>
                <a:latin typeface="Candara" panose="020E0502030303020204" pitchFamily="34" charset="0"/>
              </a:rPr>
              <a:t>DF, </a:t>
            </a:r>
            <a:r>
              <a:rPr lang="en-US" sz="2300" cap="none" dirty="0" err="1">
                <a:ln w="0"/>
                <a:solidFill>
                  <a:srgbClr val="FFFF00"/>
                </a:solidFill>
                <a:effectLst/>
                <a:latin typeface="Candara" panose="020E0502030303020204" pitchFamily="34" charset="0"/>
              </a:rPr>
              <a:t>Ranko</a:t>
            </a:r>
            <a:r>
              <a:rPr lang="en-US" sz="2300" cap="none" dirty="0">
                <a:ln w="0"/>
                <a:solidFill>
                  <a:srgbClr val="FFFF00"/>
                </a:solidFill>
                <a:effectLst/>
                <a:latin typeface="Candara" panose="020E0502030303020204" pitchFamily="34" charset="0"/>
              </a:rPr>
              <a:t> </a:t>
            </a:r>
            <a:r>
              <a:rPr lang="en-US" sz="2300" cap="none" dirty="0" err="1">
                <a:ln w="0"/>
                <a:solidFill>
                  <a:srgbClr val="FFFF00"/>
                </a:solidFill>
                <a:effectLst/>
                <a:latin typeface="Candara" panose="020E0502030303020204" pitchFamily="34" charset="0"/>
              </a:rPr>
              <a:t>Đonović</a:t>
            </a:r>
            <a:r>
              <a:rPr lang="en-US" sz="2300" cap="none" dirty="0">
                <a:ln w="0"/>
                <a:solidFill>
                  <a:schemeClr val="tx1"/>
                </a:solidFill>
                <a:effectLst/>
                <a:latin typeface="Candara" panose="020E0502030303020204" pitchFamily="34" charset="0"/>
              </a:rPr>
              <a:t>, </a:t>
            </a:r>
            <a:r>
              <a:rPr lang="en-US" sz="2300" cap="none" dirty="0" smtClean="0">
                <a:ln w="0"/>
                <a:solidFill>
                  <a:schemeClr val="tx1"/>
                </a:solidFill>
                <a:effectLst/>
                <a:latin typeface="Candara" panose="020E0502030303020204" pitchFamily="34" charset="0"/>
              </a:rPr>
              <a:t>former president of LSCG and </a:t>
            </a:r>
            <a:r>
              <a:rPr lang="en-US" sz="2300" cap="none" dirty="0" err="1">
                <a:ln w="0"/>
                <a:solidFill>
                  <a:srgbClr val="FFFF00"/>
                </a:solidFill>
                <a:effectLst/>
                <a:latin typeface="Candara" panose="020E0502030303020204" pitchFamily="34" charset="0"/>
              </a:rPr>
              <a:t>Mili</a:t>
            </a:r>
            <a:r>
              <a:rPr lang="en-US" sz="2300" cap="none" dirty="0">
                <a:ln w="0"/>
                <a:solidFill>
                  <a:srgbClr val="FFFF00"/>
                </a:solidFill>
                <a:effectLst/>
                <a:latin typeface="Candara" panose="020E0502030303020204" pitchFamily="34" charset="0"/>
              </a:rPr>
              <a:t> </a:t>
            </a:r>
            <a:r>
              <a:rPr lang="en-US" sz="2300" cap="none" dirty="0" err="1">
                <a:ln w="0"/>
                <a:solidFill>
                  <a:srgbClr val="FFFF00"/>
                </a:solidFill>
                <a:effectLst/>
                <a:latin typeface="Candara" panose="020E0502030303020204" pitchFamily="34" charset="0"/>
              </a:rPr>
              <a:t>Prelević</a:t>
            </a:r>
            <a:r>
              <a:rPr lang="en-US" sz="2300" cap="none" dirty="0">
                <a:ln w="0"/>
                <a:solidFill>
                  <a:schemeClr val="tx1"/>
                </a:solidFill>
                <a:effectLst/>
                <a:latin typeface="Candara" panose="020E0502030303020204" pitchFamily="34" charset="0"/>
              </a:rPr>
              <a:t>, </a:t>
            </a:r>
            <a:r>
              <a:rPr lang="en-US" sz="2300" cap="none" dirty="0" smtClean="0">
                <a:ln w="0"/>
                <a:solidFill>
                  <a:schemeClr val="tx1"/>
                </a:solidFill>
                <a:effectLst/>
                <a:latin typeface="Candara" panose="020E0502030303020204" pitchFamily="34" charset="0"/>
              </a:rPr>
              <a:t>journalist of «Daily papers» who appeared three times each.</a:t>
            </a:r>
            <a:endParaRPr lang="ta-IN" sz="2300" cap="none" dirty="0" smtClean="0">
              <a:ln w="0"/>
              <a:solidFill>
                <a:schemeClr val="tx1"/>
              </a:solidFill>
              <a:effectLst/>
              <a:latin typeface="Candara" panose="020E0502030303020204" pitchFamily="34" charset="0"/>
            </a:endParaRPr>
          </a:p>
          <a:p>
            <a:r>
              <a:rPr lang="en-US" sz="2300" cap="none" dirty="0" smtClean="0">
                <a:ln w="0"/>
                <a:solidFill>
                  <a:schemeClr val="tx1"/>
                </a:solidFill>
                <a:effectLst/>
                <a:latin typeface="Candara" panose="020E0502030303020204" pitchFamily="34" charset="0"/>
              </a:rPr>
              <a:t> </a:t>
            </a:r>
            <a:r>
              <a:rPr lang="en-US" sz="2300" cap="none" dirty="0" err="1">
                <a:ln w="0"/>
                <a:solidFill>
                  <a:schemeClr val="tx1"/>
                </a:solidFill>
                <a:effectLst/>
                <a:latin typeface="Candara" panose="020E0502030303020204" pitchFamily="34" charset="0"/>
              </a:rPr>
              <a:t>Primjetno</a:t>
            </a:r>
            <a:r>
              <a:rPr lang="en-US" sz="2300" cap="none" dirty="0">
                <a:ln w="0"/>
                <a:solidFill>
                  <a:schemeClr val="tx1"/>
                </a:solidFill>
                <a:effectLst/>
                <a:latin typeface="Candara" panose="020E0502030303020204" pitchFamily="34" charset="0"/>
              </a:rPr>
              <a:t> je </a:t>
            </a:r>
            <a:r>
              <a:rPr lang="en-US" sz="2300" cap="none" dirty="0" err="1">
                <a:ln w="0"/>
                <a:solidFill>
                  <a:schemeClr val="tx1"/>
                </a:solidFill>
                <a:effectLst/>
                <a:latin typeface="Candara" panose="020E0502030303020204" pitchFamily="34" charset="0"/>
              </a:rPr>
              <a:t>i</a:t>
            </a:r>
            <a:r>
              <a:rPr lang="en-US" sz="2300" cap="none" dirty="0">
                <a:ln w="0"/>
                <a:solidFill>
                  <a:schemeClr val="tx1"/>
                </a:solidFill>
                <a:effectLst/>
                <a:latin typeface="Candara" panose="020E0502030303020204" pitchFamily="34" charset="0"/>
              </a:rPr>
              <a:t> da </a:t>
            </a:r>
            <a:r>
              <a:rPr lang="en-US" sz="2300" cap="none" dirty="0">
                <a:ln w="0"/>
                <a:solidFill>
                  <a:srgbClr val="FFFF00"/>
                </a:solidFill>
                <a:effectLst/>
                <a:latin typeface="Candara" panose="020E0502030303020204" pitchFamily="34" charset="0"/>
              </a:rPr>
              <a:t>od </a:t>
            </a:r>
            <a:r>
              <a:rPr lang="en-US" sz="2300" cap="none" dirty="0" err="1">
                <a:ln w="0"/>
                <a:solidFill>
                  <a:srgbClr val="FFFF00"/>
                </a:solidFill>
                <a:effectLst/>
                <a:latin typeface="Candara" panose="020E0502030303020204" pitchFamily="34" charset="0"/>
              </a:rPr>
              <a:t>deset</a:t>
            </a:r>
            <a:r>
              <a:rPr lang="en-US" sz="2300" cap="none" dirty="0">
                <a:ln w="0"/>
                <a:solidFill>
                  <a:srgbClr val="FFFF00"/>
                </a:solidFill>
                <a:effectLst/>
                <a:latin typeface="Candara" panose="020E0502030303020204" pitchFamily="34" charset="0"/>
              </a:rPr>
              <a:t> </a:t>
            </a:r>
            <a:r>
              <a:rPr lang="en-US" sz="2300" cap="none" dirty="0" err="1">
                <a:ln w="0"/>
                <a:solidFill>
                  <a:srgbClr val="FFFF00"/>
                </a:solidFill>
                <a:effectLst/>
                <a:latin typeface="Candara" panose="020E0502030303020204" pitchFamily="34" charset="0"/>
              </a:rPr>
              <a:t>gostovanja</a:t>
            </a:r>
            <a:r>
              <a:rPr lang="en-US" sz="2300" cap="none" dirty="0">
                <a:ln w="0"/>
                <a:solidFill>
                  <a:srgbClr val="FFFF00"/>
                </a:solidFill>
                <a:effectLst/>
                <a:latin typeface="Candara" panose="020E0502030303020204" pitchFamily="34" charset="0"/>
              </a:rPr>
              <a:t> </a:t>
            </a:r>
            <a:r>
              <a:rPr lang="en-US" sz="2300" cap="none" dirty="0" err="1">
                <a:ln w="0"/>
                <a:solidFill>
                  <a:srgbClr val="FFFF00"/>
                </a:solidFill>
                <a:effectLst/>
                <a:latin typeface="Candara" panose="020E0502030303020204" pitchFamily="34" charset="0"/>
              </a:rPr>
              <a:t>predstavnika</a:t>
            </a:r>
            <a:r>
              <a:rPr lang="en-US" sz="2300" cap="none" dirty="0">
                <a:ln w="0"/>
                <a:solidFill>
                  <a:srgbClr val="FFFF00"/>
                </a:solidFill>
                <a:effectLst/>
                <a:latin typeface="Candara" panose="020E0502030303020204" pitchFamily="34" charset="0"/>
              </a:rPr>
              <a:t>/ca </a:t>
            </a:r>
            <a:r>
              <a:rPr lang="en-US" sz="2300" cap="none" dirty="0" err="1">
                <a:ln w="0"/>
                <a:solidFill>
                  <a:srgbClr val="FFFF00"/>
                </a:solidFill>
                <a:effectLst/>
                <a:latin typeface="Candara" panose="020E0502030303020204" pitchFamily="34" charset="0"/>
              </a:rPr>
              <a:t>nevladinih</a:t>
            </a:r>
            <a:r>
              <a:rPr lang="en-US" sz="2300" cap="none" dirty="0">
                <a:ln w="0"/>
                <a:solidFill>
                  <a:srgbClr val="FFFF00"/>
                </a:solidFill>
                <a:effectLst/>
                <a:latin typeface="Candara" panose="020E0502030303020204" pitchFamily="34" charset="0"/>
              </a:rPr>
              <a:t> </a:t>
            </a:r>
            <a:r>
              <a:rPr lang="en-US" sz="2300" cap="none" dirty="0" err="1" smtClean="0">
                <a:ln w="0"/>
                <a:solidFill>
                  <a:srgbClr val="FFFF00"/>
                </a:solidFill>
                <a:effectLst/>
                <a:latin typeface="Candara" panose="020E0502030303020204" pitchFamily="34" charset="0"/>
              </a:rPr>
              <a:t>organizacija</a:t>
            </a:r>
            <a:r>
              <a:rPr lang="en-US" sz="2300" cap="none" dirty="0">
                <a:ln w="0"/>
                <a:solidFill>
                  <a:schemeClr val="tx1"/>
                </a:solidFill>
                <a:effectLst/>
                <a:latin typeface="Candara" panose="020E0502030303020204" pitchFamily="34" charset="0"/>
              </a:rPr>
              <a:t>, u 2014. </a:t>
            </a:r>
            <a:r>
              <a:rPr lang="en-US" sz="2300" cap="none" dirty="0" err="1">
                <a:ln w="0"/>
                <a:solidFill>
                  <a:schemeClr val="tx1"/>
                </a:solidFill>
                <a:effectLst/>
                <a:latin typeface="Candara" panose="020E0502030303020204" pitchFamily="34" charset="0"/>
              </a:rPr>
              <a:t>i</a:t>
            </a:r>
            <a:r>
              <a:rPr lang="en-US" sz="2300" cap="none" dirty="0">
                <a:ln w="0"/>
                <a:solidFill>
                  <a:schemeClr val="tx1"/>
                </a:solidFill>
                <a:effectLst/>
                <a:latin typeface="Candara" panose="020E0502030303020204" pitchFamily="34" charset="0"/>
              </a:rPr>
              <a:t> 2015. </a:t>
            </a:r>
            <a:r>
              <a:rPr lang="en-US" sz="2300" cap="none" dirty="0" err="1">
                <a:ln w="0"/>
                <a:solidFill>
                  <a:schemeClr val="tx1"/>
                </a:solidFill>
                <a:effectLst/>
                <a:latin typeface="Candara" panose="020E0502030303020204" pitchFamily="34" charset="0"/>
              </a:rPr>
              <a:t>godini</a:t>
            </a:r>
            <a:r>
              <a:rPr lang="en-US" sz="2300" cap="none" dirty="0">
                <a:ln w="0"/>
                <a:solidFill>
                  <a:schemeClr val="tx1"/>
                </a:solidFill>
                <a:effectLst/>
                <a:latin typeface="Candara" panose="020E0502030303020204" pitchFamily="34" charset="0"/>
              </a:rPr>
              <a:t>, </a:t>
            </a:r>
            <a:r>
              <a:rPr lang="en-US" sz="2300" b="1" cap="none" dirty="0">
                <a:ln w="0"/>
                <a:solidFill>
                  <a:srgbClr val="FFFF00"/>
                </a:solidFill>
                <a:effectLst/>
                <a:latin typeface="Candara" panose="020E0502030303020204" pitchFamily="34" charset="0"/>
              </a:rPr>
              <a:t>50% ide </a:t>
            </a:r>
            <a:r>
              <a:rPr lang="en-US" sz="2300" b="1" cap="none" dirty="0" err="1">
                <a:ln w="0"/>
                <a:solidFill>
                  <a:srgbClr val="FFFF00"/>
                </a:solidFill>
                <a:effectLst/>
                <a:latin typeface="Candara" panose="020E0502030303020204" pitchFamily="34" charset="0"/>
              </a:rPr>
              <a:t>na</a:t>
            </a:r>
            <a:r>
              <a:rPr lang="en-US" sz="2300" b="1" cap="none" dirty="0">
                <a:ln w="0"/>
                <a:solidFill>
                  <a:srgbClr val="FFFF00"/>
                </a:solidFill>
                <a:effectLst/>
                <a:latin typeface="Candara" panose="020E0502030303020204" pitchFamily="34" charset="0"/>
              </a:rPr>
              <a:t> </a:t>
            </a:r>
            <a:r>
              <a:rPr lang="en-US" sz="2300" b="1" cap="none" dirty="0" err="1">
                <a:ln w="0"/>
                <a:solidFill>
                  <a:srgbClr val="FFFF00"/>
                </a:solidFill>
                <a:effectLst/>
                <a:latin typeface="Candara" panose="020E0502030303020204" pitchFamily="34" charset="0"/>
              </a:rPr>
              <a:t>Građansku</a:t>
            </a:r>
            <a:r>
              <a:rPr lang="en-US" sz="2300" b="1" cap="none" dirty="0">
                <a:ln w="0"/>
                <a:solidFill>
                  <a:srgbClr val="FFFF00"/>
                </a:solidFill>
                <a:effectLst/>
                <a:latin typeface="Candara" panose="020E0502030303020204" pitchFamily="34" charset="0"/>
              </a:rPr>
              <a:t> </a:t>
            </a:r>
            <a:r>
              <a:rPr lang="en-US" sz="2300" b="1" cap="none" dirty="0" err="1">
                <a:ln w="0"/>
                <a:solidFill>
                  <a:srgbClr val="FFFF00"/>
                </a:solidFill>
                <a:effectLst/>
                <a:latin typeface="Candara" panose="020E0502030303020204" pitchFamily="34" charset="0"/>
              </a:rPr>
              <a:t>alijansu</a:t>
            </a:r>
            <a:r>
              <a:rPr lang="en-US" sz="2300" b="1" cap="none" dirty="0">
                <a:ln w="0"/>
                <a:solidFill>
                  <a:srgbClr val="FFFF00"/>
                </a:solidFill>
                <a:effectLst/>
                <a:latin typeface="Candara" panose="020E0502030303020204" pitchFamily="34" charset="0"/>
              </a:rPr>
              <a:t> </a:t>
            </a:r>
            <a:r>
              <a:rPr lang="en-US" sz="2300" b="1" cap="none" dirty="0" err="1">
                <a:ln w="0"/>
                <a:solidFill>
                  <a:srgbClr val="FFFF00"/>
                </a:solidFill>
                <a:effectLst/>
                <a:latin typeface="Candara" panose="020E0502030303020204" pitchFamily="34" charset="0"/>
              </a:rPr>
              <a:t>dok</a:t>
            </a:r>
            <a:r>
              <a:rPr lang="en-US" sz="2300" b="1" cap="none" dirty="0">
                <a:ln w="0"/>
                <a:solidFill>
                  <a:srgbClr val="FFFF00"/>
                </a:solidFill>
                <a:effectLst/>
                <a:latin typeface="Candara" panose="020E0502030303020204" pitchFamily="34" charset="0"/>
              </a:rPr>
              <a:t> je </a:t>
            </a:r>
            <a:r>
              <a:rPr lang="en-US" sz="2300" b="1" cap="none" dirty="0" err="1">
                <a:ln w="0"/>
                <a:solidFill>
                  <a:srgbClr val="FFFF00"/>
                </a:solidFill>
                <a:effectLst/>
                <a:latin typeface="Candara" panose="020E0502030303020204" pitchFamily="34" charset="0"/>
              </a:rPr>
              <a:t>ostalih</a:t>
            </a:r>
            <a:r>
              <a:rPr lang="en-US" sz="2300" b="1" cap="none" dirty="0">
                <a:ln w="0"/>
                <a:solidFill>
                  <a:srgbClr val="FFFF00"/>
                </a:solidFill>
                <a:effectLst/>
                <a:latin typeface="Candara" panose="020E0502030303020204" pitchFamily="34" charset="0"/>
              </a:rPr>
              <a:t> pet </a:t>
            </a:r>
            <a:r>
              <a:rPr lang="en-US" sz="2300" b="1" cap="none" dirty="0" err="1">
                <a:ln w="0"/>
                <a:solidFill>
                  <a:srgbClr val="FFFF00"/>
                </a:solidFill>
                <a:effectLst/>
                <a:latin typeface="Candara" panose="020E0502030303020204" pitchFamily="34" charset="0"/>
              </a:rPr>
              <a:t>gostovanja</a:t>
            </a:r>
            <a:r>
              <a:rPr lang="en-US" sz="2300" b="1" cap="none" dirty="0">
                <a:ln w="0"/>
                <a:solidFill>
                  <a:srgbClr val="FFFF00"/>
                </a:solidFill>
                <a:effectLst/>
                <a:latin typeface="Candara" panose="020E0502030303020204" pitchFamily="34" charset="0"/>
              </a:rPr>
              <a:t> </a:t>
            </a:r>
            <a:r>
              <a:rPr lang="en-US" sz="2300" b="1" cap="none" dirty="0" err="1">
                <a:ln w="0"/>
                <a:solidFill>
                  <a:srgbClr val="FFFF00"/>
                </a:solidFill>
                <a:effectLst/>
                <a:latin typeface="Candara" panose="020E0502030303020204" pitchFamily="34" charset="0"/>
              </a:rPr>
              <a:t>podijeljeno</a:t>
            </a:r>
            <a:r>
              <a:rPr lang="en-US" sz="2300" b="1" cap="none" dirty="0">
                <a:ln w="0"/>
                <a:solidFill>
                  <a:srgbClr val="FFFF00"/>
                </a:solidFill>
                <a:effectLst/>
                <a:latin typeface="Candara" panose="020E0502030303020204" pitchFamily="34" charset="0"/>
              </a:rPr>
              <a:t> </a:t>
            </a:r>
            <a:r>
              <a:rPr lang="en-US" sz="2300" b="1" cap="none" dirty="0" err="1">
                <a:ln w="0"/>
                <a:solidFill>
                  <a:srgbClr val="FFFF00"/>
                </a:solidFill>
                <a:effectLst/>
                <a:latin typeface="Candara" panose="020E0502030303020204" pitchFamily="34" charset="0"/>
              </a:rPr>
              <a:t>na</a:t>
            </a:r>
            <a:r>
              <a:rPr lang="en-US" sz="2300" b="1" cap="none" dirty="0">
                <a:ln w="0"/>
                <a:solidFill>
                  <a:srgbClr val="FFFF00"/>
                </a:solidFill>
                <a:effectLst/>
                <a:latin typeface="Candara" panose="020E0502030303020204" pitchFamily="34" charset="0"/>
              </a:rPr>
              <a:t> pet </a:t>
            </a:r>
            <a:r>
              <a:rPr lang="en-US" sz="2300" b="1" cap="none" dirty="0" err="1">
                <a:ln w="0"/>
                <a:solidFill>
                  <a:srgbClr val="FFFF00"/>
                </a:solidFill>
                <a:effectLst/>
                <a:latin typeface="Candara" panose="020E0502030303020204" pitchFamily="34" charset="0"/>
              </a:rPr>
              <a:t>različitih</a:t>
            </a:r>
            <a:r>
              <a:rPr lang="en-US" sz="2300" b="1" cap="none" dirty="0">
                <a:ln w="0"/>
                <a:solidFill>
                  <a:srgbClr val="FFFF00"/>
                </a:solidFill>
                <a:effectLst/>
                <a:latin typeface="Candara" panose="020E0502030303020204" pitchFamily="34" charset="0"/>
              </a:rPr>
              <a:t> NVO</a:t>
            </a:r>
            <a:r>
              <a:rPr lang="en-US" sz="2300" cap="none" dirty="0">
                <a:ln w="0"/>
                <a:solidFill>
                  <a:schemeClr val="tx1"/>
                </a:solidFill>
                <a:effectLst/>
                <a:latin typeface="Candara" panose="020E0502030303020204" pitchFamily="34" charset="0"/>
              </a:rPr>
              <a:t>. </a:t>
            </a:r>
            <a:endParaRPr lang="ta-IN" sz="2300" cap="none" dirty="0" smtClean="0">
              <a:ln w="0"/>
              <a:solidFill>
                <a:schemeClr val="tx1"/>
              </a:solidFill>
              <a:effectLst/>
              <a:latin typeface="Candara" panose="020E0502030303020204" pitchFamily="34" charset="0"/>
            </a:endParaRPr>
          </a:p>
          <a:p>
            <a:r>
              <a:rPr lang="en-GB" sz="2300" b="1" dirty="0">
                <a:effectLst/>
              </a:rPr>
              <a:t>Also, the same “line-up” which analysed the congress of SDP and DPS, appeared two times on the show</a:t>
            </a:r>
            <a:r>
              <a:rPr lang="en-US" sz="2300" b="1" cap="none" dirty="0" smtClean="0">
                <a:ln w="0"/>
                <a:solidFill>
                  <a:schemeClr val="tx1"/>
                </a:solidFill>
                <a:effectLst/>
                <a:latin typeface="Candara" panose="020E0502030303020204" pitchFamily="34" charset="0"/>
              </a:rPr>
              <a:t>. </a:t>
            </a:r>
            <a:endParaRPr lang="ta-IN" sz="2300" b="1" cap="none" dirty="0" smtClean="0">
              <a:ln w="0"/>
              <a:solidFill>
                <a:schemeClr val="tx1"/>
              </a:solidFill>
              <a:effectLst/>
              <a:latin typeface="Candara" panose="020E0502030303020204" pitchFamily="34" charset="0"/>
            </a:endParaRPr>
          </a:p>
          <a:p>
            <a:pPr lvl="0"/>
            <a:r>
              <a:rPr lang="en-GB" sz="2300" b="1" dirty="0">
                <a:effectLst/>
              </a:rPr>
              <a:t>Finally, even though this was originally designed as dialogue-based show, an interview was done once in 2015 with the president of Montenegro </a:t>
            </a:r>
            <a:r>
              <a:rPr lang="hr-HR" sz="2300" b="1" dirty="0">
                <a:effectLst/>
              </a:rPr>
              <a:t>Filip Vujanović</a:t>
            </a:r>
            <a:r>
              <a:rPr lang="en-GB" sz="2300" b="1" dirty="0">
                <a:effectLst/>
              </a:rPr>
              <a:t>.</a:t>
            </a:r>
            <a:endParaRPr lang="en-US" sz="2300" b="1" dirty="0">
              <a:effectLst/>
            </a:endParaRPr>
          </a:p>
          <a:p>
            <a:endParaRPr lang="en-US" cap="none" dirty="0">
              <a:ln w="0"/>
              <a:solidFill>
                <a:schemeClr val="tx1"/>
              </a:solidFill>
              <a:effectLst/>
              <a:latin typeface="Candara" panose="020E0502030303020204" pitchFamily="34" charset="0"/>
            </a:endParaRPr>
          </a:p>
        </p:txBody>
      </p:sp>
    </p:spTree>
    <p:extLst>
      <p:ext uri="{BB962C8B-B14F-4D97-AF65-F5344CB8AC3E}">
        <p14:creationId xmlns:p14="http://schemas.microsoft.com/office/powerpoint/2010/main" xmlns="" val="20509535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985" y="5718413"/>
            <a:ext cx="2279176" cy="1139588"/>
          </a:xfrm>
          <a:prstGeom prst="rect">
            <a:avLst/>
          </a:prstGeom>
        </p:spPr>
      </p:pic>
      <p:sp>
        <p:nvSpPr>
          <p:cNvPr id="9" name="Content Placeholder 8"/>
          <p:cNvSpPr>
            <a:spLocks noGrp="1"/>
          </p:cNvSpPr>
          <p:nvPr>
            <p:ph idx="1"/>
          </p:nvPr>
        </p:nvSpPr>
        <p:spPr>
          <a:xfrm>
            <a:off x="456300" y="1608156"/>
            <a:ext cx="11477767" cy="4334303"/>
          </a:xfrm>
        </p:spPr>
        <p:txBody>
          <a:bodyPr>
            <a:normAutofit fontScale="92500" lnSpcReduction="20000"/>
          </a:bodyPr>
          <a:lstStyle/>
          <a:p>
            <a:pPr algn="just"/>
            <a:r>
              <a:rPr lang="en-GB" b="1" dirty="0">
                <a:effectLst/>
              </a:rPr>
              <a:t>It was not until 2015 that the editorial board decided to open the doors for certain critically-oriented NGOs (for instance, MANS, CCE, IA) whose project activities are recognised in Montenegrin and international public, which improved that part of the </a:t>
            </a:r>
            <a:r>
              <a:rPr lang="x-none" b="1" dirty="0">
                <a:effectLst/>
              </a:rPr>
              <a:t>«</a:t>
            </a:r>
            <a:r>
              <a:rPr lang="en-GB" b="1" dirty="0">
                <a:effectLst/>
              </a:rPr>
              <a:t>statistics</a:t>
            </a:r>
            <a:r>
              <a:rPr lang="x-none" b="1" dirty="0">
                <a:effectLst/>
              </a:rPr>
              <a:t>»</a:t>
            </a:r>
            <a:r>
              <a:rPr lang="en-GB" b="1" dirty="0">
                <a:effectLst/>
              </a:rPr>
              <a:t>. Appearances were mainly realised within the show </a:t>
            </a:r>
            <a:r>
              <a:rPr lang="x-none" b="1" i="1" dirty="0">
                <a:effectLst/>
              </a:rPr>
              <a:t>Otvoreno</a:t>
            </a:r>
            <a:r>
              <a:rPr lang="en-GB" b="1" dirty="0">
                <a:effectLst/>
              </a:rPr>
              <a:t>, through joint project of OSCE Mission to Montenegro and RTCG, but within one context which was very limited clock-wise and controlled in terms of the majority of non-critically-oriented guests, hence it was hard to see a substantiated debate in which the participants have equal opportunities. Hence, we got the impression that this was more a matter of project task rather than change of editorial </a:t>
            </a:r>
            <a:r>
              <a:rPr lang="en-GB" b="1" dirty="0" smtClean="0">
                <a:effectLst/>
              </a:rPr>
              <a:t>policy.</a:t>
            </a:r>
          </a:p>
          <a:p>
            <a:pPr lvl="0" algn="just"/>
            <a:r>
              <a:rPr lang="en-GB" b="1" dirty="0">
                <a:effectLst/>
              </a:rPr>
              <a:t>On the other hand, in the extent in which there is an interest for topics on local level, indicating that it is not sufficiently emphasised, TVCG had a balanced approach in the representation of interlocutors from municipal administrations, regardless of whether the municipalities were ruled by the ruling coalition or opposition, reminding that CCE did not analyse the content of those appearances. Also, the approach is unequal in the case of unions, whereas that was not the case with universities where the interlocutors mainly were from the University of Montenegro. It is important to mention that, even though they are represented as employees on the University of Montenegro, many interlocutors in analysed shows appeared in the capacity of experts in their areas, meaning that higher education essentially stays out of the thematic focus of public broadcaster RTCG.</a:t>
            </a:r>
            <a:endParaRPr lang="en-US" b="1" dirty="0">
              <a:effectLst/>
            </a:endParaRPr>
          </a:p>
        </p:txBody>
      </p:sp>
    </p:spTree>
    <p:extLst>
      <p:ext uri="{BB962C8B-B14F-4D97-AF65-F5344CB8AC3E}">
        <p14:creationId xmlns:p14="http://schemas.microsoft.com/office/powerpoint/2010/main" xmlns="" val="21851825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985" y="5718413"/>
            <a:ext cx="2279176" cy="1139588"/>
          </a:xfrm>
          <a:prstGeom prst="rect">
            <a:avLst/>
          </a:prstGeom>
        </p:spPr>
      </p:pic>
      <p:sp>
        <p:nvSpPr>
          <p:cNvPr id="9" name="Content Placeholder 8"/>
          <p:cNvSpPr>
            <a:spLocks noGrp="1"/>
          </p:cNvSpPr>
          <p:nvPr>
            <p:ph idx="1"/>
          </p:nvPr>
        </p:nvSpPr>
        <p:spPr>
          <a:xfrm>
            <a:off x="456300" y="1534233"/>
            <a:ext cx="11477767" cy="4334303"/>
          </a:xfrm>
        </p:spPr>
        <p:txBody>
          <a:bodyPr>
            <a:normAutofit fontScale="92500" lnSpcReduction="10000"/>
          </a:bodyPr>
          <a:lstStyle/>
          <a:p>
            <a:pPr lvl="0"/>
            <a:r>
              <a:rPr lang="en-GB" b="1" dirty="0">
                <a:effectLst/>
              </a:rPr>
              <a:t>Analysed annual reports on the realisation of programme orientation of TVCG for 2013, 2014 and 2015 contain mostly the same content, written according to an established matrix, with the mechanical alteration of data. Often they contain identic paragraphs, without the clarification as to why there was no progress in identified problematic areas, or an indication that they approached to determine the accountability on any ground.</a:t>
            </a:r>
            <a:endParaRPr lang="en-US" b="1" dirty="0">
              <a:effectLst/>
            </a:endParaRPr>
          </a:p>
          <a:p>
            <a:pPr algn="just"/>
            <a:r>
              <a:rPr lang="en-GB" b="1" dirty="0">
                <a:effectLst/>
              </a:rPr>
              <a:t>What is of concern is that the management of TVCG does not recognise the weaknesses in its informative programme despite numerous critics from its citizens, independent institutions, opposition, but also from certain members of Council which continually and substantially indicate on deficiencies. Management of RTCG defines mostly the issues of technical and production nature as its weakness, and avoids the essential analysis of programme content</a:t>
            </a:r>
            <a:r>
              <a:rPr lang="en-US" b="1" cap="none" dirty="0" smtClean="0">
                <a:ln w="0"/>
                <a:solidFill>
                  <a:schemeClr val="tx1"/>
                </a:solidFill>
                <a:effectLst/>
                <a:latin typeface="Candara" panose="020E0502030303020204" pitchFamily="34" charset="0"/>
              </a:rPr>
              <a:t>.</a:t>
            </a:r>
            <a:endParaRPr lang="en-US" b="1" cap="none" dirty="0">
              <a:ln w="0"/>
              <a:solidFill>
                <a:schemeClr val="tx1"/>
              </a:solidFill>
              <a:effectLst/>
              <a:latin typeface="Candara" panose="020E0502030303020204" pitchFamily="34" charset="0"/>
            </a:endParaRPr>
          </a:p>
          <a:p>
            <a:pPr algn="just"/>
            <a:r>
              <a:rPr lang="en-GB" b="1" dirty="0">
                <a:effectLst/>
              </a:rPr>
              <a:t>RTCG often deviates from the adopted programme scheme, or that they ad hoc change the thematic focus of the shows or the format, which is why sometimes there is an overlap in short period of time in terms of the topics and guests on RTCG. In that sense, it would be good if there were more clear and binding guidelines for authors so that they could cover greater number of topics and include more diverse interlocutors.</a:t>
            </a:r>
            <a:r>
              <a:rPr lang="en-US" b="1" cap="none" dirty="0" smtClean="0">
                <a:ln w="0"/>
                <a:solidFill>
                  <a:schemeClr val="tx1"/>
                </a:solidFill>
                <a:effectLst/>
                <a:latin typeface="Candara" panose="020E0502030303020204" pitchFamily="34" charset="0"/>
              </a:rPr>
              <a:t>.</a:t>
            </a:r>
            <a:endParaRPr lang="en-US" b="1" cap="none" dirty="0">
              <a:ln w="0"/>
              <a:solidFill>
                <a:schemeClr val="tx1"/>
              </a:solidFill>
              <a:effectLst/>
              <a:latin typeface="Candara" panose="020E0502030303020204" pitchFamily="34" charset="0"/>
            </a:endParaRPr>
          </a:p>
        </p:txBody>
      </p:sp>
    </p:spTree>
    <p:extLst>
      <p:ext uri="{BB962C8B-B14F-4D97-AF65-F5344CB8AC3E}">
        <p14:creationId xmlns:p14="http://schemas.microsoft.com/office/powerpoint/2010/main" xmlns="" val="42663440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985" y="5718413"/>
            <a:ext cx="2279176" cy="1139588"/>
          </a:xfrm>
          <a:prstGeom prst="rect">
            <a:avLst/>
          </a:prstGeom>
        </p:spPr>
      </p:pic>
      <p:sp>
        <p:nvSpPr>
          <p:cNvPr id="9" name="Content Placeholder 8"/>
          <p:cNvSpPr>
            <a:spLocks noGrp="1"/>
          </p:cNvSpPr>
          <p:nvPr>
            <p:ph idx="1"/>
          </p:nvPr>
        </p:nvSpPr>
        <p:spPr>
          <a:xfrm>
            <a:off x="456300" y="1534233"/>
            <a:ext cx="11477767" cy="4334303"/>
          </a:xfrm>
        </p:spPr>
        <p:txBody>
          <a:bodyPr>
            <a:normAutofit/>
          </a:bodyPr>
          <a:lstStyle/>
          <a:p>
            <a:pPr algn="just"/>
            <a:r>
              <a:rPr lang="en-GB" b="1" dirty="0">
                <a:effectLst/>
              </a:rPr>
              <a:t>Although there is a separate show </a:t>
            </a:r>
            <a:r>
              <a:rPr lang="x-none" b="1" i="1" dirty="0">
                <a:effectLst/>
              </a:rPr>
              <a:t>Intervju s povodom</a:t>
            </a:r>
            <a:r>
              <a:rPr lang="en-GB" b="1" dirty="0">
                <a:effectLst/>
              </a:rPr>
              <a:t>, it is rarely broadcasted. However, it was noticed that certain shows which are not envisaged as such, broadcast interviews mainly with the officials of executive government or ruling parties, without a clear cause, which is why it looks like RTCG is favouring these structures</a:t>
            </a:r>
            <a:r>
              <a:rPr lang="en-US" b="1" cap="none" dirty="0" smtClean="0">
                <a:ln w="0"/>
                <a:solidFill>
                  <a:schemeClr val="tx1"/>
                </a:solidFill>
                <a:effectLst/>
                <a:latin typeface="Candara" panose="020E0502030303020204" pitchFamily="34" charset="0"/>
              </a:rPr>
              <a:t>.</a:t>
            </a:r>
            <a:endParaRPr lang="en-US" b="1" cap="none" dirty="0">
              <a:ln w="0"/>
              <a:solidFill>
                <a:schemeClr val="tx1"/>
              </a:solidFill>
              <a:effectLst/>
              <a:latin typeface="Candara" panose="020E0502030303020204" pitchFamily="34" charset="0"/>
            </a:endParaRPr>
          </a:p>
          <a:p>
            <a:pPr algn="just"/>
            <a:r>
              <a:rPr lang="en-GB" b="1" dirty="0">
                <a:effectLst/>
              </a:rPr>
              <a:t>Centre for Civic Education (CCE) hopes that recent changes, as well as those that are yet to come, in the managing structure and informative programme will contribute in further democratisation and enhancement of openness of RTCG, which unfortunately still does not present the media which adequately pays off what tax payers invest in it, regardless of their beliefs or affiliations</a:t>
            </a:r>
            <a:r>
              <a:rPr lang="en-US" b="1" cap="none" dirty="0" smtClean="0">
                <a:ln w="0"/>
                <a:solidFill>
                  <a:schemeClr val="tx1"/>
                </a:solidFill>
                <a:effectLst/>
                <a:latin typeface="Candara" panose="020E0502030303020204" pitchFamily="34" charset="0"/>
              </a:rPr>
              <a:t>.</a:t>
            </a:r>
            <a:endParaRPr lang="en-US" b="1" cap="none" dirty="0">
              <a:ln w="0"/>
              <a:solidFill>
                <a:schemeClr val="tx1"/>
              </a:solidFill>
              <a:effectLst/>
              <a:latin typeface="Candara" panose="020E0502030303020204" pitchFamily="34" charset="0"/>
            </a:endParaRPr>
          </a:p>
        </p:txBody>
      </p:sp>
    </p:spTree>
    <p:extLst>
      <p:ext uri="{BB962C8B-B14F-4D97-AF65-F5344CB8AC3E}">
        <p14:creationId xmlns:p14="http://schemas.microsoft.com/office/powerpoint/2010/main" xmlns="" val="26712138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706569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082" y="1588826"/>
            <a:ext cx="4290396" cy="4129586"/>
          </a:xfrm>
        </p:spPr>
        <p:txBody>
          <a:bodyPr>
            <a:normAutofit fontScale="92500" lnSpcReduction="20000"/>
          </a:bodyPr>
          <a:lstStyle/>
          <a:p>
            <a:pPr marL="0" indent="0" algn="just">
              <a:buNone/>
            </a:pPr>
            <a:r>
              <a:rPr lang="en-GB" b="1" dirty="0" smtClean="0"/>
              <a:t>Data processing included the analysis of daily and weekly news-political programmes, classified within the annual reports of Council of RTCG as an integral part of news programme of Television of Montenegro or </a:t>
            </a:r>
            <a:r>
              <a:rPr lang="en-GB" b="1" dirty="0" err="1" smtClean="0"/>
              <a:t>Dnevnik</a:t>
            </a:r>
            <a:r>
              <a:rPr lang="en-GB" b="1" dirty="0" smtClean="0"/>
              <a:t> 2, U </a:t>
            </a:r>
            <a:r>
              <a:rPr lang="en-GB" b="1" dirty="0" err="1" smtClean="0"/>
              <a:t>centar</a:t>
            </a:r>
            <a:r>
              <a:rPr lang="en-GB" b="1" dirty="0" smtClean="0"/>
              <a:t>, </a:t>
            </a:r>
            <a:r>
              <a:rPr lang="en-GB" b="1" dirty="0" err="1" smtClean="0"/>
              <a:t>Okvir</a:t>
            </a:r>
            <a:r>
              <a:rPr lang="en-GB" b="1" dirty="0" smtClean="0"/>
              <a:t>, </a:t>
            </a:r>
            <a:r>
              <a:rPr lang="en-GB" b="1" dirty="0" err="1" smtClean="0"/>
              <a:t>Otvoreno</a:t>
            </a:r>
            <a:r>
              <a:rPr lang="en-GB" b="1" dirty="0" smtClean="0"/>
              <a:t>, </a:t>
            </a:r>
            <a:r>
              <a:rPr lang="en-GB" b="1" dirty="0" err="1" smtClean="0"/>
              <a:t>Replika</a:t>
            </a:r>
            <a:r>
              <a:rPr lang="en-GB" b="1" dirty="0" smtClean="0"/>
              <a:t>, </a:t>
            </a:r>
            <a:r>
              <a:rPr lang="en-GB" b="1" dirty="0" err="1" smtClean="0"/>
              <a:t>Izazov</a:t>
            </a:r>
            <a:r>
              <a:rPr lang="en-GB" b="1" dirty="0" smtClean="0"/>
              <a:t>, Robin </a:t>
            </a:r>
            <a:r>
              <a:rPr lang="en-GB" b="1" dirty="0" err="1" smtClean="0"/>
              <a:t>Hud</a:t>
            </a:r>
            <a:r>
              <a:rPr lang="en-GB" b="1" dirty="0" smtClean="0"/>
              <a:t>, </a:t>
            </a:r>
            <a:r>
              <a:rPr lang="en-GB" b="1" dirty="0" err="1" smtClean="0"/>
              <a:t>Intervju</a:t>
            </a:r>
            <a:r>
              <a:rPr lang="en-GB" b="1" dirty="0" smtClean="0"/>
              <a:t> s </a:t>
            </a:r>
            <a:r>
              <a:rPr lang="en-GB" b="1" dirty="0" err="1" smtClean="0"/>
              <a:t>povodom</a:t>
            </a:r>
            <a:r>
              <a:rPr lang="en-GB" b="1" dirty="0" smtClean="0"/>
              <a:t>. </a:t>
            </a:r>
          </a:p>
          <a:p>
            <a:pPr marL="0" indent="0" algn="just">
              <a:buNone/>
            </a:pPr>
            <a:r>
              <a:rPr lang="en-GB" b="1" dirty="0" smtClean="0"/>
              <a:t>Data processing did not include shows </a:t>
            </a:r>
            <a:r>
              <a:rPr lang="en-GB" b="1" dirty="0" err="1" smtClean="0"/>
              <a:t>Mehanizam</a:t>
            </a:r>
            <a:r>
              <a:rPr lang="en-GB" b="1" dirty="0" smtClean="0"/>
              <a:t>, because it is the case of specialised programme of investigative character, nor </a:t>
            </a:r>
            <a:r>
              <a:rPr lang="en-GB" b="1" dirty="0" err="1" smtClean="0"/>
              <a:t>Putevi</a:t>
            </a:r>
            <a:r>
              <a:rPr lang="en-GB" b="1" dirty="0" smtClean="0"/>
              <a:t> </a:t>
            </a:r>
            <a:r>
              <a:rPr lang="en-GB" b="1" dirty="0" err="1" smtClean="0"/>
              <a:t>života</a:t>
            </a:r>
            <a:r>
              <a:rPr lang="en-GB" b="1" dirty="0" smtClean="0"/>
              <a:t>, because the majority of episodes were in the form of reports</a:t>
            </a:r>
            <a:r>
              <a:rPr lang="x-none" cap="none" dirty="0" smtClean="0">
                <a:ln w="0"/>
                <a:solidFill>
                  <a:schemeClr val="tx1"/>
                </a:solidFill>
                <a:effectLst/>
                <a:latin typeface="Candara" panose="020E0502030303020204" pitchFamily="34" charset="0"/>
              </a:rPr>
              <a:t>. </a:t>
            </a:r>
          </a:p>
        </p:txBody>
      </p:sp>
      <p:pic>
        <p:nvPicPr>
          <p:cNvPr id="4" name="Picture 3"/>
          <p:cNvPicPr>
            <a:picLocks noChangeAspect="1"/>
          </p:cNvPicPr>
          <p:nvPr/>
        </p:nvPicPr>
        <p:blipFill>
          <a:blip r:embed="rId2"/>
          <a:stretch>
            <a:fillRect/>
          </a:stretch>
        </p:blipFill>
        <p:spPr>
          <a:xfrm>
            <a:off x="90985" y="5718413"/>
            <a:ext cx="2279176" cy="1139588"/>
          </a:xfrm>
          <a:prstGeom prst="rect">
            <a:avLst/>
          </a:prstGeom>
        </p:spPr>
      </p:pic>
      <p:pic>
        <p:nvPicPr>
          <p:cNvPr id="2" name="Picture 1"/>
          <p:cNvPicPr>
            <a:picLocks noChangeAspect="1"/>
          </p:cNvPicPr>
          <p:nvPr/>
        </p:nvPicPr>
        <p:blipFill>
          <a:blip r:embed="rId3"/>
          <a:stretch>
            <a:fillRect/>
          </a:stretch>
        </p:blipFill>
        <p:spPr>
          <a:xfrm>
            <a:off x="5035574" y="1691984"/>
            <a:ext cx="6633261" cy="3923269"/>
          </a:xfrm>
          <a:prstGeom prst="rect">
            <a:avLst/>
          </a:prstGeom>
        </p:spPr>
      </p:pic>
    </p:spTree>
    <p:extLst>
      <p:ext uri="{BB962C8B-B14F-4D97-AF65-F5344CB8AC3E}">
        <p14:creationId xmlns:p14="http://schemas.microsoft.com/office/powerpoint/2010/main" xmlns="" val="30799019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985" y="5718413"/>
            <a:ext cx="2279176" cy="1139588"/>
          </a:xfrm>
          <a:prstGeom prst="rect">
            <a:avLst/>
          </a:prstGeom>
        </p:spPr>
      </p:pic>
      <p:sp>
        <p:nvSpPr>
          <p:cNvPr id="9" name="Content Placeholder 8"/>
          <p:cNvSpPr>
            <a:spLocks noGrp="1"/>
          </p:cNvSpPr>
          <p:nvPr>
            <p:ph idx="1"/>
          </p:nvPr>
        </p:nvSpPr>
        <p:spPr>
          <a:xfrm>
            <a:off x="709684" y="1719619"/>
            <a:ext cx="10337727" cy="4071582"/>
          </a:xfrm>
        </p:spPr>
        <p:txBody>
          <a:bodyPr>
            <a:normAutofit/>
          </a:bodyPr>
          <a:lstStyle/>
          <a:p>
            <a:r>
              <a:rPr lang="en-US" cap="none" dirty="0" smtClean="0">
                <a:ln w="0"/>
                <a:solidFill>
                  <a:schemeClr val="tx1"/>
                </a:solidFill>
                <a:effectLst/>
                <a:latin typeface="Candara" panose="020E0502030303020204" pitchFamily="34" charset="0"/>
              </a:rPr>
              <a:t>Law on Electronic media, Official Gazette of Montenegro </a:t>
            </a:r>
            <a:r>
              <a:rPr lang="en-US" cap="none" dirty="0">
                <a:ln w="0"/>
                <a:solidFill>
                  <a:schemeClr val="tx1"/>
                </a:solidFill>
                <a:effectLst/>
                <a:latin typeface="Candara" panose="020E0502030303020204" pitchFamily="34" charset="0"/>
              </a:rPr>
              <a:t>46/2010</a:t>
            </a:r>
          </a:p>
          <a:p>
            <a:r>
              <a:rPr lang="en-US" cap="none" dirty="0" smtClean="0">
                <a:ln w="0"/>
                <a:solidFill>
                  <a:schemeClr val="tx1"/>
                </a:solidFill>
                <a:effectLst/>
                <a:latin typeface="Candara" panose="020E0502030303020204" pitchFamily="34" charset="0"/>
              </a:rPr>
              <a:t>Law on </a:t>
            </a:r>
            <a:r>
              <a:rPr lang="en-US" cap="none" dirty="0">
                <a:ln w="0"/>
                <a:solidFill>
                  <a:schemeClr val="tx1"/>
                </a:solidFill>
                <a:effectLst/>
                <a:latin typeface="Candara" panose="020E0502030303020204" pitchFamily="34" charset="0"/>
              </a:rPr>
              <a:t>P</a:t>
            </a:r>
            <a:r>
              <a:rPr lang="en-US" cap="none" dirty="0" smtClean="0">
                <a:ln w="0"/>
                <a:solidFill>
                  <a:schemeClr val="tx1"/>
                </a:solidFill>
                <a:effectLst/>
                <a:latin typeface="Candara" panose="020E0502030303020204" pitchFamily="34" charset="0"/>
              </a:rPr>
              <a:t>ublic Broadcasting services </a:t>
            </a:r>
            <a:r>
              <a:rPr lang="en-US" cap="none" dirty="0">
                <a:ln w="0"/>
                <a:solidFill>
                  <a:schemeClr val="tx1"/>
                </a:solidFill>
                <a:effectLst/>
                <a:latin typeface="Candara" panose="020E0502030303020204" pitchFamily="34" charset="0"/>
              </a:rPr>
              <a:t>„Radio </a:t>
            </a:r>
            <a:r>
              <a:rPr lang="en-US" cap="none" dirty="0" smtClean="0">
                <a:ln w="0"/>
                <a:solidFill>
                  <a:schemeClr val="tx1"/>
                </a:solidFill>
                <a:effectLst/>
                <a:latin typeface="Candara" panose="020E0502030303020204" pitchFamily="34" charset="0"/>
              </a:rPr>
              <a:t>of Montenegro” and „Television of Montenegro“, Official gazette of Republic of Montenegro </a:t>
            </a:r>
            <a:r>
              <a:rPr lang="en-US" cap="none" dirty="0">
                <a:ln w="0"/>
                <a:solidFill>
                  <a:schemeClr val="tx1"/>
                </a:solidFill>
                <a:effectLst/>
                <a:latin typeface="Candara" panose="020E0502030303020204" pitchFamily="34" charset="0"/>
              </a:rPr>
              <a:t>51/2002</a:t>
            </a:r>
          </a:p>
          <a:p>
            <a:r>
              <a:rPr lang="en-US" cap="none" dirty="0" smtClean="0">
                <a:ln w="0"/>
                <a:solidFill>
                  <a:schemeClr val="tx1"/>
                </a:solidFill>
                <a:effectLst/>
                <a:latin typeface="Candara" panose="020E0502030303020204" pitchFamily="34" charset="0"/>
              </a:rPr>
              <a:t>Law on Media, Official Gazette of Republic of Montenegro </a:t>
            </a:r>
            <a:r>
              <a:rPr lang="en-US" cap="none" dirty="0">
                <a:ln w="0"/>
                <a:solidFill>
                  <a:schemeClr val="tx1"/>
                </a:solidFill>
                <a:effectLst/>
                <a:latin typeface="Candara" panose="020E0502030303020204" pitchFamily="34" charset="0"/>
              </a:rPr>
              <a:t>Gore 51/2002</a:t>
            </a:r>
          </a:p>
          <a:p>
            <a:r>
              <a:rPr lang="en-US" cap="none" dirty="0" smtClean="0">
                <a:ln w="0"/>
                <a:solidFill>
                  <a:schemeClr val="tx1"/>
                </a:solidFill>
                <a:effectLst/>
                <a:latin typeface="Candara" panose="020E0502030303020204" pitchFamily="34" charset="0"/>
              </a:rPr>
              <a:t>Statute of </a:t>
            </a:r>
            <a:r>
              <a:rPr lang="x-none" cap="none" dirty="0" smtClean="0">
                <a:ln w="0"/>
                <a:solidFill>
                  <a:schemeClr val="tx1"/>
                </a:solidFill>
                <a:effectLst/>
                <a:latin typeface="Candara" panose="020E0502030303020204" pitchFamily="34" charset="0"/>
              </a:rPr>
              <a:t>RTCG</a:t>
            </a:r>
            <a:endParaRPr lang="en-US" cap="none" dirty="0">
              <a:ln w="0"/>
              <a:solidFill>
                <a:schemeClr val="tx1"/>
              </a:solidFill>
              <a:effectLst/>
              <a:latin typeface="Candara" panose="020E0502030303020204" pitchFamily="34" charset="0"/>
            </a:endParaRPr>
          </a:p>
        </p:txBody>
      </p:sp>
    </p:spTree>
    <p:extLst>
      <p:ext uri="{BB962C8B-B14F-4D97-AF65-F5344CB8AC3E}">
        <p14:creationId xmlns:p14="http://schemas.microsoft.com/office/powerpoint/2010/main" xmlns="" val="11463696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985" y="5718413"/>
            <a:ext cx="2279176" cy="1139588"/>
          </a:xfrm>
          <a:prstGeom prst="rect">
            <a:avLst/>
          </a:prstGeom>
        </p:spPr>
      </p:pic>
      <p:sp>
        <p:nvSpPr>
          <p:cNvPr id="9" name="Content Placeholder 8"/>
          <p:cNvSpPr>
            <a:spLocks noGrp="1"/>
          </p:cNvSpPr>
          <p:nvPr>
            <p:ph idx="1"/>
          </p:nvPr>
        </p:nvSpPr>
        <p:spPr>
          <a:xfrm>
            <a:off x="709684" y="1719619"/>
            <a:ext cx="10337727" cy="4071582"/>
          </a:xfrm>
        </p:spPr>
        <p:txBody>
          <a:bodyPr>
            <a:normAutofit fontScale="92500" lnSpcReduction="10000"/>
          </a:bodyPr>
          <a:lstStyle/>
          <a:p>
            <a:pPr marL="0" indent="0">
              <a:buNone/>
            </a:pPr>
            <a:r>
              <a:rPr lang="x-none" sz="3200" b="1" cap="none" dirty="0" smtClean="0">
                <a:ln w="0"/>
                <a:solidFill>
                  <a:schemeClr val="tx1"/>
                </a:solidFill>
                <a:effectLst/>
                <a:latin typeface="Candara" panose="020E0502030303020204" pitchFamily="34" charset="0"/>
              </a:rPr>
              <a:t>2013</a:t>
            </a:r>
          </a:p>
          <a:p>
            <a:pPr algn="just"/>
            <a:r>
              <a:rPr lang="en-GB" b="1" dirty="0">
                <a:effectLst/>
              </a:rPr>
              <a:t>During 2013, Montenegro held presidential and series of local elections which RTCG covered in line with the Rules adopted by the Council of RTCG. Progress was noticeable in terms of the production and organisation, and in the enhancement of programme formats during the course of presidential elections in 2013, with the presidential debate as the jewel in the </a:t>
            </a:r>
            <a:r>
              <a:rPr lang="en-GB" b="1" dirty="0" smtClean="0">
                <a:effectLst/>
              </a:rPr>
              <a:t>crown</a:t>
            </a:r>
            <a:r>
              <a:rPr lang="en-US" b="1" cap="none" dirty="0" smtClean="0">
                <a:ln w="0"/>
                <a:solidFill>
                  <a:schemeClr val="tx1"/>
                </a:solidFill>
                <a:effectLst/>
                <a:latin typeface="Candara" panose="020E0502030303020204" pitchFamily="34" charset="0"/>
              </a:rPr>
              <a:t>. </a:t>
            </a:r>
            <a:r>
              <a:rPr lang="en-GB" b="1" dirty="0">
                <a:effectLst/>
              </a:rPr>
              <a:t>Though it was produced and organised based on the example of quality informative-political redactions, one could have noticed significant limitations in journalistic part of the job. Namely, subjects imposed by the RTCG indicated on basic lack of knowledge on the competencies of president of state, hence during the debate, candidates spoke about the things which the president of state formally cannot conduct, thus leaving the citizens without an objective information</a:t>
            </a:r>
            <a:r>
              <a:rPr lang="en-US" b="1" cap="none" dirty="0" smtClean="0">
                <a:ln w="0"/>
                <a:solidFill>
                  <a:schemeClr val="tx1"/>
                </a:solidFill>
                <a:effectLst/>
                <a:latin typeface="Candara" panose="020E0502030303020204" pitchFamily="34" charset="0"/>
              </a:rPr>
              <a:t>. </a:t>
            </a:r>
            <a:r>
              <a:rPr lang="en-GB" b="1" dirty="0">
                <a:effectLst/>
              </a:rPr>
              <a:t>For instance, one of the topics during the debate was the economic development of Montenegro, even though this does not fall under the competency of president according to the Constitution of Montenegro</a:t>
            </a:r>
            <a:r>
              <a:rPr lang="en-US" b="1" cap="none" dirty="0" smtClean="0">
                <a:ln w="0"/>
                <a:solidFill>
                  <a:schemeClr val="tx1"/>
                </a:solidFill>
                <a:effectLst/>
                <a:latin typeface="Candara" panose="020E0502030303020204" pitchFamily="34" charset="0"/>
              </a:rPr>
              <a:t>. </a:t>
            </a:r>
            <a:endParaRPr lang="en-US" b="1" cap="none" dirty="0">
              <a:ln w="0"/>
              <a:solidFill>
                <a:schemeClr val="tx1"/>
              </a:solidFill>
              <a:effectLst/>
              <a:latin typeface="Candara" panose="020E0502030303020204" pitchFamily="34" charset="0"/>
            </a:endParaRPr>
          </a:p>
        </p:txBody>
      </p:sp>
    </p:spTree>
    <p:extLst>
      <p:ext uri="{BB962C8B-B14F-4D97-AF65-F5344CB8AC3E}">
        <p14:creationId xmlns:p14="http://schemas.microsoft.com/office/powerpoint/2010/main" xmlns="" val="28394559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489</TotalTime>
  <Words>3309</Words>
  <Application>Microsoft Macintosh PowerPoint</Application>
  <PresentationFormat>Custom</PresentationFormat>
  <Paragraphs>155</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Mesh</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CGO</dc:creator>
  <cp:lastModifiedBy>user</cp:lastModifiedBy>
  <cp:revision>36</cp:revision>
  <dcterms:created xsi:type="dcterms:W3CDTF">2016-07-18T12:31:35Z</dcterms:created>
  <dcterms:modified xsi:type="dcterms:W3CDTF">2016-07-28T12:45:47Z</dcterms:modified>
</cp:coreProperties>
</file>