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7" r:id="rId20"/>
    <p:sldId id="278" r:id="rId21"/>
    <p:sldId id="279" r:id="rId22"/>
    <p:sldId id="274" r:id="rId23"/>
    <p:sldId id="280" r:id="rId24"/>
    <p:sldId id="281" r:id="rId25"/>
    <p:sldId id="282" r:id="rId26"/>
    <p:sldId id="283" r:id="rId27"/>
    <p:sldId id="289" r:id="rId28"/>
    <p:sldId id="290" r:id="rId29"/>
    <p:sldId id="288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800096942927"/>
          <c:y val="9.0080548908264197E-4"/>
          <c:w val="0.69051639305978596"/>
          <c:h val="0.858952293270582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Grupa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Centralna banka</c:v>
                </c:pt>
                <c:pt idx="1">
                  <c:v>Skupština Crne Gore</c:v>
                </c:pt>
                <c:pt idx="2">
                  <c:v>Organi uprave</c:v>
                </c:pt>
                <c:pt idx="3">
                  <c:v>Lokalne samouprave</c:v>
                </c:pt>
                <c:pt idx="4">
                  <c:v>Ministarstva </c:v>
                </c:pt>
                <c:pt idx="5">
                  <c:v>Javne ustanove i preduzeća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13300.9</c:v>
                </c:pt>
                <c:pt idx="1">
                  <c:v>14706.1</c:v>
                </c:pt>
                <c:pt idx="2">
                  <c:v>256359.6</c:v>
                </c:pt>
                <c:pt idx="3" formatCode="#,##0">
                  <c:v>277227.5</c:v>
                </c:pt>
                <c:pt idx="4">
                  <c:v>517699.5</c:v>
                </c:pt>
                <c:pt idx="5">
                  <c:v>660831.9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0-4253-ADD7-1A277FA674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4809968"/>
        <c:axId val="1744801264"/>
      </c:barChart>
      <c:catAx>
        <c:axId val="1744809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744801264"/>
        <c:crosses val="autoZero"/>
        <c:auto val="1"/>
        <c:lblAlgn val="ctr"/>
        <c:lblOffset val="100"/>
        <c:noMultiLvlLbl val="0"/>
      </c:catAx>
      <c:valAx>
        <c:axId val="174480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4480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Grupa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Volim Podgoricu</c:v>
                </c:pt>
                <c:pt idx="1">
                  <c:v>Kolektiv.me</c:v>
                </c:pt>
                <c:pt idx="2">
                  <c:v>UL info</c:v>
                </c:pt>
                <c:pt idx="3">
                  <c:v>Aktuelno.me</c:v>
                </c:pt>
                <c:pt idx="4">
                  <c:v>Analitika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2380</c:v>
                </c:pt>
                <c:pt idx="1">
                  <c:v>3213</c:v>
                </c:pt>
                <c:pt idx="2">
                  <c:v>3216</c:v>
                </c:pt>
                <c:pt idx="3">
                  <c:v>14042</c:v>
                </c:pt>
                <c:pt idx="4">
                  <c:v>63685.8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A-4D8D-8834-FB8B338BDF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7692528"/>
        <c:axId val="1747703952"/>
      </c:barChart>
      <c:catAx>
        <c:axId val="1747692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747703952"/>
        <c:crosses val="autoZero"/>
        <c:auto val="1"/>
        <c:lblAlgn val="ctr"/>
        <c:lblOffset val="100"/>
        <c:noMultiLvlLbl val="0"/>
      </c:catAx>
      <c:valAx>
        <c:axId val="1747703952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74769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Kolona1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9DD-4600-B2AF-BE657FA6A8A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9DD-4600-B2AF-BE657FA6A8A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9DD-4600-B2AF-BE657FA6A8A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9DD-4600-B2AF-BE657FA6A8A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09DD-4600-B2AF-BE657FA6A8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Analitika</c:v>
                </c:pt>
                <c:pt idx="1">
                  <c:v>Aktuelno.me</c:v>
                </c:pt>
                <c:pt idx="2">
                  <c:v>UL info</c:v>
                </c:pt>
                <c:pt idx="3">
                  <c:v>Kolektiv.me</c:v>
                </c:pt>
                <c:pt idx="4">
                  <c:v>Volim Podgoricu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63685.8</c:v>
                </c:pt>
                <c:pt idx="1">
                  <c:v>14042</c:v>
                </c:pt>
                <c:pt idx="2">
                  <c:v>3216</c:v>
                </c:pt>
                <c:pt idx="3">
                  <c:v>3213</c:v>
                </c:pt>
                <c:pt idx="4">
                  <c:v>2380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DD-4600-B2AF-BE657FA6A8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50697689357005"/>
          <c:y val="0.25940754212535599"/>
          <c:w val="0.18457713731655001"/>
          <c:h val="0.48118449669576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Grupa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MAMA</c:v>
                </c:pt>
                <c:pt idx="1">
                  <c:v>Press clliping</c:v>
                </c:pt>
                <c:pt idx="2">
                  <c:v>MINA</c:v>
                </c:pt>
                <c:pt idx="3">
                  <c:v>Info biro MNE</c:v>
                </c:pt>
                <c:pt idx="4">
                  <c:v>Arhimed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5860.7</c:v>
                </c:pt>
                <c:pt idx="1">
                  <c:v>8634.1</c:v>
                </c:pt>
                <c:pt idx="2">
                  <c:v>18447.099999999991</c:v>
                </c:pt>
                <c:pt idx="3">
                  <c:v>55596.5</c:v>
                </c:pt>
                <c:pt idx="4">
                  <c:v>68328.5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3-4BB3-A734-F4B6CA6918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7702320"/>
        <c:axId val="1747693072"/>
      </c:barChart>
      <c:catAx>
        <c:axId val="17477023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747693072"/>
        <c:crosses val="autoZero"/>
        <c:auto val="1"/>
        <c:lblAlgn val="ctr"/>
        <c:lblOffset val="100"/>
        <c:noMultiLvlLbl val="0"/>
      </c:catAx>
      <c:valAx>
        <c:axId val="1747693072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74770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Kolona1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8D7-45B9-A1C0-2108327F12D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8D7-45B9-A1C0-2108327F12D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8D7-45B9-A1C0-2108327F12D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8D7-45B9-A1C0-2108327F12D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8D7-45B9-A1C0-2108327F12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Arhimed</c:v>
                </c:pt>
                <c:pt idx="1">
                  <c:v>Info biro MNE</c:v>
                </c:pt>
                <c:pt idx="2">
                  <c:v>MINA</c:v>
                </c:pt>
                <c:pt idx="3">
                  <c:v>Press clliping</c:v>
                </c:pt>
                <c:pt idx="4">
                  <c:v>MAMA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68328.5</c:v>
                </c:pt>
                <c:pt idx="1">
                  <c:v>55596.5</c:v>
                </c:pt>
                <c:pt idx="2">
                  <c:v>18447.099999999991</c:v>
                </c:pt>
                <c:pt idx="3">
                  <c:v>8634.1</c:v>
                </c:pt>
                <c:pt idx="4">
                  <c:v>5860.7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D7-45B9-A1C0-2108327F12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48084750275801"/>
          <c:y val="0.184553348877977"/>
          <c:w val="0.17516946251283799"/>
          <c:h val="0.62883140771872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Vision Team</c:v>
                </c:pt>
                <c:pt idx="1">
                  <c:v>MAPA</c:v>
                </c:pt>
                <c:pt idx="2">
                  <c:v>Metropolis</c:v>
                </c:pt>
                <c:pt idx="3">
                  <c:v>Mappet</c:v>
                </c:pt>
                <c:pt idx="4">
                  <c:v>Dogma</c:v>
                </c:pt>
                <c:pt idx="5">
                  <c:v>Deliart</c:v>
                </c:pt>
                <c:pt idx="6">
                  <c:v>Copy Book</c:v>
                </c:pt>
                <c:pt idx="7">
                  <c:v>Represent communications</c:v>
                </c:pt>
                <c:pt idx="8">
                  <c:v>Amplitudo</c:v>
                </c:pt>
                <c:pt idx="9">
                  <c:v>M.A.C Code</c:v>
                </c:pt>
                <c:pt idx="10">
                  <c:v>Multimedia group</c:v>
                </c:pt>
                <c:pt idx="11">
                  <c:v>DPC</c:v>
                </c:pt>
                <c:pt idx="12">
                  <c:v>MNE event agency</c:v>
                </c:pt>
                <c:pt idx="13">
                  <c:v>Fleka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13666</c:v>
                </c:pt>
                <c:pt idx="1">
                  <c:v>14583.6</c:v>
                </c:pt>
                <c:pt idx="2">
                  <c:v>14977.2</c:v>
                </c:pt>
                <c:pt idx="3">
                  <c:v>15000</c:v>
                </c:pt>
                <c:pt idx="4">
                  <c:v>15000</c:v>
                </c:pt>
                <c:pt idx="5">
                  <c:v>15000</c:v>
                </c:pt>
                <c:pt idx="6">
                  <c:v>15950</c:v>
                </c:pt>
                <c:pt idx="7">
                  <c:v>17866.7</c:v>
                </c:pt>
                <c:pt idx="8">
                  <c:v>20678.400000000001</c:v>
                </c:pt>
                <c:pt idx="9">
                  <c:v>20859.900000000001</c:v>
                </c:pt>
                <c:pt idx="10">
                  <c:v>26050</c:v>
                </c:pt>
                <c:pt idx="11">
                  <c:v>29898.7</c:v>
                </c:pt>
                <c:pt idx="12">
                  <c:v>89999</c:v>
                </c:pt>
                <c:pt idx="13">
                  <c:v>247900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1-42E7-9D7C-10F6D0E0A1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7699600"/>
        <c:axId val="1747704496"/>
      </c:barChart>
      <c:catAx>
        <c:axId val="1747699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47704496"/>
        <c:crosses val="autoZero"/>
        <c:auto val="1"/>
        <c:lblAlgn val="ctr"/>
        <c:lblOffset val="100"/>
        <c:noMultiLvlLbl val="0"/>
      </c:catAx>
      <c:valAx>
        <c:axId val="1747704496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74769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Grupa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Dnevne novine</c:v>
                </c:pt>
                <c:pt idx="1">
                  <c:v>Vijesti</c:v>
                </c:pt>
                <c:pt idx="2">
                  <c:v>Dan</c:v>
                </c:pt>
                <c:pt idx="3">
                  <c:v>Pobjeda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35869.5</c:v>
                </c:pt>
                <c:pt idx="1">
                  <c:v>51977.5</c:v>
                </c:pt>
                <c:pt idx="2">
                  <c:v>106467</c:v>
                </c:pt>
                <c:pt idx="3">
                  <c:v>486614.4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B-47EE-961E-490A7BCB42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7705040"/>
        <c:axId val="1747689808"/>
      </c:barChart>
      <c:catAx>
        <c:axId val="1747705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7689808"/>
        <c:crosses val="autoZero"/>
        <c:auto val="1"/>
        <c:lblAlgn val="ctr"/>
        <c:lblOffset val="100"/>
        <c:noMultiLvlLbl val="0"/>
      </c:catAx>
      <c:valAx>
        <c:axId val="1747689808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770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 Pobjeda</a:t>
            </a:r>
          </a:p>
        </c:rich>
      </c:tx>
      <c:layout>
        <c:manualLayout>
          <c:xMode val="edge"/>
          <c:yMode val="edge"/>
          <c:x val="0.160880167322835"/>
          <c:y val="1.47965474722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2126804461942E-2"/>
          <c:y val="6.2108605105003101E-2"/>
          <c:w val="0.37574565288713901"/>
          <c:h val="0.36033709719700602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Pobjeda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134340</c:v>
                </c:pt>
                <c:pt idx="1">
                  <c:v>129010</c:v>
                </c:pt>
                <c:pt idx="2">
                  <c:v>223264.4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F7-44B5-B617-40F206FD67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7690352"/>
        <c:axId val="1747691440"/>
      </c:lineChart>
      <c:catAx>
        <c:axId val="1747690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7691440"/>
        <c:crosses val="autoZero"/>
        <c:auto val="1"/>
        <c:lblAlgn val="ctr"/>
        <c:lblOffset val="100"/>
        <c:noMultiLvlLbl val="0"/>
      </c:catAx>
      <c:valAx>
        <c:axId val="174769144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769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 dirty="0"/>
              <a:t>DAN</a:t>
            </a:r>
          </a:p>
        </c:rich>
      </c:tx>
      <c:layout>
        <c:manualLayout>
          <c:xMode val="edge"/>
          <c:yMode val="edge"/>
          <c:x val="0.490281124497991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291275337571"/>
          <c:y val="0.18564699960450101"/>
          <c:w val="0.867529149217794"/>
          <c:h val="0.65672263569793499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DAN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47259</c:v>
                </c:pt>
                <c:pt idx="1">
                  <c:v>44445</c:v>
                </c:pt>
                <c:pt idx="2">
                  <c:v>14763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BD-4C88-A613-8DC9AF001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7694160"/>
        <c:axId val="1747694704"/>
      </c:lineChart>
      <c:catAx>
        <c:axId val="1747694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7694704"/>
        <c:crosses val="autoZero"/>
        <c:auto val="1"/>
        <c:lblAlgn val="ctr"/>
        <c:lblOffset val="100"/>
        <c:noMultiLvlLbl val="0"/>
      </c:catAx>
      <c:valAx>
        <c:axId val="1747694704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769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 ND Vijesti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ND Vijesti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19274</c:v>
                </c:pt>
                <c:pt idx="1">
                  <c:v>19681</c:v>
                </c:pt>
                <c:pt idx="2">
                  <c:v>13021.8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F7-4B2B-B85D-B26DB75444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9545856"/>
        <c:axId val="1749532800"/>
      </c:lineChart>
      <c:catAx>
        <c:axId val="1749545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32800"/>
        <c:crosses val="autoZero"/>
        <c:auto val="1"/>
        <c:lblAlgn val="ctr"/>
        <c:lblOffset val="100"/>
        <c:noMultiLvlLbl val="0"/>
      </c:catAx>
      <c:valAx>
        <c:axId val="174953280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4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Dnevne novine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DAN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11110</c:v>
                </c:pt>
                <c:pt idx="1">
                  <c:v>9806.9</c:v>
                </c:pt>
                <c:pt idx="2">
                  <c:v>14952.6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A2-4E06-AEBA-8AC0343750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9543680"/>
        <c:axId val="1749536064"/>
      </c:lineChart>
      <c:catAx>
        <c:axId val="174954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36064"/>
        <c:crosses val="autoZero"/>
        <c:auto val="1"/>
        <c:lblAlgn val="ctr"/>
        <c:lblOffset val="100"/>
        <c:noMultiLvlLbl val="0"/>
      </c:catAx>
      <c:valAx>
        <c:axId val="1749536064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4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7753948075419"/>
          <c:y val="2.0218358269308501E-2"/>
          <c:w val="0.57885065932186797"/>
          <c:h val="0.88597546414664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Grupa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Agencije za istraživanje</c:v>
                </c:pt>
                <c:pt idx="1">
                  <c:v>Regionalni mediji</c:v>
                </c:pt>
                <c:pt idx="2">
                  <c:v>Portali </c:v>
                </c:pt>
                <c:pt idx="3">
                  <c:v>Radio</c:v>
                </c:pt>
                <c:pt idx="4">
                  <c:v>Informativne agencije i servisi</c:v>
                </c:pt>
                <c:pt idx="5">
                  <c:v>Štampani mediji</c:v>
                </c:pt>
                <c:pt idx="6">
                  <c:v>Televizije</c:v>
                </c:pt>
                <c:pt idx="7">
                  <c:v>Marketinške agencije i produkcijeske kuće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35990.699999999997</c:v>
                </c:pt>
                <c:pt idx="1">
                  <c:v>58827.4</c:v>
                </c:pt>
                <c:pt idx="2">
                  <c:v>89810.3</c:v>
                </c:pt>
                <c:pt idx="3">
                  <c:v>91124.1</c:v>
                </c:pt>
                <c:pt idx="4">
                  <c:v>176377.5</c:v>
                </c:pt>
                <c:pt idx="5">
                  <c:v>217711.7</c:v>
                </c:pt>
                <c:pt idx="6">
                  <c:v>365653.2</c:v>
                </c:pt>
                <c:pt idx="7">
                  <c:v>683001.5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5-49EF-976C-6D1F041E83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4803984"/>
        <c:axId val="1744806704"/>
      </c:barChart>
      <c:catAx>
        <c:axId val="17448039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744806704"/>
        <c:crosses val="autoZero"/>
        <c:auto val="1"/>
        <c:lblAlgn val="ctr"/>
        <c:lblOffset val="100"/>
        <c:noMultiLvlLbl val="0"/>
      </c:catAx>
      <c:valAx>
        <c:axId val="1744806704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74480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Televizije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Atlas TV</c:v>
                </c:pt>
                <c:pt idx="1">
                  <c:v>Pink M</c:v>
                </c:pt>
                <c:pt idx="2">
                  <c:v>Prva TV</c:v>
                </c:pt>
                <c:pt idx="3">
                  <c:v>Vijesti</c:v>
                </c:pt>
                <c:pt idx="4">
                  <c:v>RTCG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30354.400000000001</c:v>
                </c:pt>
                <c:pt idx="1">
                  <c:v>30444.5</c:v>
                </c:pt>
                <c:pt idx="2">
                  <c:v>36772.699999999997</c:v>
                </c:pt>
                <c:pt idx="3">
                  <c:v>148694.5</c:v>
                </c:pt>
                <c:pt idx="4">
                  <c:v>387435.7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7-47A7-A982-3D5DFAF359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9546944"/>
        <c:axId val="1749548032"/>
      </c:barChart>
      <c:catAx>
        <c:axId val="1749546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48032"/>
        <c:crosses val="autoZero"/>
        <c:auto val="1"/>
        <c:lblAlgn val="ctr"/>
        <c:lblOffset val="100"/>
        <c:noMultiLvlLbl val="0"/>
      </c:catAx>
      <c:valAx>
        <c:axId val="1749548032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4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RTCG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Pobjeda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74511</c:v>
                </c:pt>
                <c:pt idx="1">
                  <c:v>146332</c:v>
                </c:pt>
                <c:pt idx="2">
                  <c:v>166592.70000000001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ED-4B84-AFCF-B7A3548DC9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9538784"/>
        <c:axId val="1749533888"/>
      </c:lineChart>
      <c:catAx>
        <c:axId val="174953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33888"/>
        <c:crosses val="autoZero"/>
        <c:auto val="1"/>
        <c:lblAlgn val="ctr"/>
        <c:lblOffset val="100"/>
        <c:noMultiLvlLbl val="0"/>
      </c:catAx>
      <c:valAx>
        <c:axId val="174953388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3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Vijesti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31211200989001"/>
          <c:y val="0.236352765321375"/>
          <c:w val="0.86865944657941696"/>
          <c:h val="0.62494309287572203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Pobjeda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36279</c:v>
                </c:pt>
                <c:pt idx="1">
                  <c:v>54178.400000000001</c:v>
                </c:pt>
                <c:pt idx="2">
                  <c:v>58237.5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FE-4DF0-996D-4D2354B801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9539328"/>
        <c:axId val="1749540416"/>
      </c:lineChart>
      <c:catAx>
        <c:axId val="1749539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40416"/>
        <c:crosses val="autoZero"/>
        <c:auto val="1"/>
        <c:lblAlgn val="ctr"/>
        <c:lblOffset val="100"/>
        <c:noMultiLvlLbl val="0"/>
      </c:catAx>
      <c:valAx>
        <c:axId val="1749540416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3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PRVA TV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072810557483"/>
          <c:y val="0.13045404463534299"/>
          <c:w val="0.86267407512215499"/>
          <c:h val="0.7641359251762630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Pobjeda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5545</c:v>
                </c:pt>
                <c:pt idx="1">
                  <c:v>11596.2</c:v>
                </c:pt>
                <c:pt idx="2">
                  <c:v>19631.5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20-4BD7-9086-C8F809E769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9534976"/>
        <c:axId val="1749537696"/>
      </c:lineChart>
      <c:catAx>
        <c:axId val="1749534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37696"/>
        <c:crosses val="autoZero"/>
        <c:auto val="1"/>
        <c:lblAlgn val="ctr"/>
        <c:lblOffset val="100"/>
        <c:noMultiLvlLbl val="0"/>
      </c:catAx>
      <c:valAx>
        <c:axId val="1749537696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3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ATLAS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Pobjeda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3668</c:v>
                </c:pt>
                <c:pt idx="1">
                  <c:v>10429</c:v>
                </c:pt>
                <c:pt idx="2">
                  <c:v>16257.4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41-46B9-8DAB-08312A434D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9542048"/>
        <c:axId val="1749545312"/>
      </c:lineChart>
      <c:catAx>
        <c:axId val="1749542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45312"/>
        <c:crosses val="autoZero"/>
        <c:auto val="1"/>
        <c:lblAlgn val="ctr"/>
        <c:lblOffset val="100"/>
        <c:noMultiLvlLbl val="0"/>
      </c:catAx>
      <c:valAx>
        <c:axId val="174954531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4954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795357611548494E-2"/>
          <c:y val="0"/>
          <c:w val="0.86456143372703398"/>
          <c:h val="0.908243270536556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Televizije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RTCG portal</c:v>
                </c:pt>
                <c:pt idx="1">
                  <c:v>CDM</c:v>
                </c:pt>
                <c:pt idx="2">
                  <c:v>Vijesti</c:v>
                </c:pt>
                <c:pt idx="3">
                  <c:v>Analitika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10200</c:v>
                </c:pt>
                <c:pt idx="1">
                  <c:v>15470.5</c:v>
                </c:pt>
                <c:pt idx="2">
                  <c:v>15552</c:v>
                </c:pt>
                <c:pt idx="3">
                  <c:v>183893.8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2-4343-9EB8-4D9EE1ACFA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50347632"/>
        <c:axId val="1750350352"/>
      </c:barChart>
      <c:catAx>
        <c:axId val="17503476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50352"/>
        <c:crosses val="autoZero"/>
        <c:auto val="1"/>
        <c:lblAlgn val="ctr"/>
        <c:lblOffset val="100"/>
        <c:noMultiLvlLbl val="0"/>
      </c:catAx>
      <c:valAx>
        <c:axId val="1750350352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4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Analitika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072810557483"/>
          <c:y val="0.13045404463534299"/>
          <c:w val="0.86267407512215499"/>
          <c:h val="0.7641359251762630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Analitika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63849</c:v>
                </c:pt>
                <c:pt idx="1">
                  <c:v>56359</c:v>
                </c:pt>
                <c:pt idx="2">
                  <c:v>63685.8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13-4081-A93D-B1048EDC89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0351440"/>
        <c:axId val="1750354160"/>
      </c:lineChart>
      <c:catAx>
        <c:axId val="1750351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54160"/>
        <c:crosses val="autoZero"/>
        <c:auto val="1"/>
        <c:lblAlgn val="ctr"/>
        <c:lblOffset val="100"/>
        <c:noMultiLvlLbl val="0"/>
      </c:catAx>
      <c:valAx>
        <c:axId val="175035416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5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Vijesti</a:t>
            </a:r>
          </a:p>
        </c:rich>
      </c:tx>
      <c:layout>
        <c:manualLayout>
          <c:xMode val="edge"/>
          <c:yMode val="edge"/>
          <c:x val="0.44719982430814798"/>
          <c:y val="3.3465802133444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30232088609699"/>
          <c:y val="6.6407637909890099E-2"/>
          <c:w val="0.86267407512215499"/>
          <c:h val="0.7641359251762630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Vijesti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7776</c:v>
                </c:pt>
                <c:pt idx="1">
                  <c:v>7776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C1-41CD-877E-BC050AD9D0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0342736"/>
        <c:axId val="1750342192"/>
      </c:lineChart>
      <c:catAx>
        <c:axId val="1750342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42192"/>
        <c:crosses val="autoZero"/>
        <c:auto val="1"/>
        <c:lblAlgn val="ctr"/>
        <c:lblOffset val="100"/>
        <c:noMultiLvlLbl val="0"/>
      </c:catAx>
      <c:valAx>
        <c:axId val="175034219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4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CDM</a:t>
            </a:r>
          </a:p>
        </c:rich>
      </c:tx>
      <c:layout>
        <c:manualLayout>
          <c:xMode val="edge"/>
          <c:yMode val="edge"/>
          <c:x val="0.44719982430814798"/>
          <c:y val="3.3465802133444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072810557483"/>
          <c:y val="0.13045404463534299"/>
          <c:w val="0.86267407512215499"/>
          <c:h val="0.7641359251762630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CDM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7200</c:v>
                </c:pt>
                <c:pt idx="1">
                  <c:v>7557</c:v>
                </c:pt>
                <c:pt idx="2">
                  <c:v>713.5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89-416F-9136-7CF0B21EB4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0354704"/>
        <c:axId val="1750356336"/>
      </c:lineChart>
      <c:catAx>
        <c:axId val="1750354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56336"/>
        <c:crosses val="autoZero"/>
        <c:auto val="1"/>
        <c:lblAlgn val="ctr"/>
        <c:lblOffset val="100"/>
        <c:noMultiLvlLbl val="0"/>
      </c:catAx>
      <c:valAx>
        <c:axId val="1750356336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5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RTCG portal</a:t>
            </a:r>
          </a:p>
        </c:rich>
      </c:tx>
      <c:layout>
        <c:manualLayout>
          <c:xMode val="edge"/>
          <c:yMode val="edge"/>
          <c:x val="0.44719982430814798"/>
          <c:y val="3.3465802133444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06589211313599"/>
          <c:y val="0.136010714710044"/>
          <c:w val="0.86267407512215499"/>
          <c:h val="0.7641359251762630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CDM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5100</c:v>
                </c:pt>
                <c:pt idx="1">
                  <c:v>5100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A-4108-880A-B627908D49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0353072"/>
        <c:axId val="1750353616"/>
      </c:lineChart>
      <c:catAx>
        <c:axId val="1750353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53616"/>
        <c:crosses val="autoZero"/>
        <c:auto val="1"/>
        <c:lblAlgn val="ctr"/>
        <c:lblOffset val="100"/>
        <c:noMultiLvlLbl val="0"/>
      </c:catAx>
      <c:valAx>
        <c:axId val="1750353616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5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96776574803099"/>
          <c:y val="3.78449684554008E-2"/>
          <c:w val="0.724568569553806"/>
          <c:h val="0.85654293460285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Kolona1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List1!$A$2:$A$24</c:f>
              <c:strCache>
                <c:ptCount val="23"/>
                <c:pt idx="0">
                  <c:v>TV Pink</c:v>
                </c:pt>
                <c:pt idx="1">
                  <c:v>ND Vijesti</c:v>
                </c:pt>
                <c:pt idx="2">
                  <c:v>DAN</c:v>
                </c:pt>
                <c:pt idx="3">
                  <c:v>Dnevne novine</c:v>
                </c:pt>
                <c:pt idx="4">
                  <c:v>Represent </c:v>
                </c:pt>
                <c:pt idx="5">
                  <c:v>MINA</c:v>
                </c:pt>
                <c:pt idx="6">
                  <c:v>Skala radio</c:v>
                </c:pt>
                <c:pt idx="7">
                  <c:v>TV Prva</c:v>
                </c:pt>
                <c:pt idx="8">
                  <c:v>Mas Code</c:v>
                </c:pt>
                <c:pt idx="9">
                  <c:v>RTV Nikšić</c:v>
                </c:pt>
                <c:pt idx="10">
                  <c:v>SUN TV</c:v>
                </c:pt>
                <c:pt idx="11">
                  <c:v>De facto</c:v>
                </c:pt>
                <c:pt idx="12">
                  <c:v>Multimedia group</c:v>
                </c:pt>
                <c:pt idx="13">
                  <c:v>Antena M</c:v>
                </c:pt>
                <c:pt idx="14">
                  <c:v>DPC</c:v>
                </c:pt>
                <c:pt idx="15">
                  <c:v>Info Biro</c:v>
                </c:pt>
                <c:pt idx="16">
                  <c:v>TV Vijesti</c:v>
                </c:pt>
                <c:pt idx="17">
                  <c:v>Portal Analitika</c:v>
                </c:pt>
                <c:pt idx="18">
                  <c:v>Arhimed</c:v>
                </c:pt>
                <c:pt idx="19">
                  <c:v>Montenegro event agency</c:v>
                </c:pt>
                <c:pt idx="20">
                  <c:v>RTCG</c:v>
                </c:pt>
                <c:pt idx="21">
                  <c:v>Pobjeda</c:v>
                </c:pt>
                <c:pt idx="22">
                  <c:v>Fleka</c:v>
                </c:pt>
              </c:strCache>
            </c:strRef>
          </c:cat>
          <c:val>
            <c:numRef>
              <c:f>List1!$B$2:$B$24</c:f>
              <c:numCache>
                <c:formatCode>General</c:formatCode>
                <c:ptCount val="23"/>
                <c:pt idx="0">
                  <c:v>10551.6</c:v>
                </c:pt>
                <c:pt idx="1">
                  <c:v>13021.8</c:v>
                </c:pt>
                <c:pt idx="2">
                  <c:v>14763</c:v>
                </c:pt>
                <c:pt idx="3">
                  <c:v>14952.6</c:v>
                </c:pt>
                <c:pt idx="4">
                  <c:v>17866.7</c:v>
                </c:pt>
                <c:pt idx="5">
                  <c:v>18447.099999999991</c:v>
                </c:pt>
                <c:pt idx="6">
                  <c:v>18813</c:v>
                </c:pt>
                <c:pt idx="7">
                  <c:v>19631.5</c:v>
                </c:pt>
                <c:pt idx="8">
                  <c:v>20859.900000000001</c:v>
                </c:pt>
                <c:pt idx="9">
                  <c:v>22523.8</c:v>
                </c:pt>
                <c:pt idx="10">
                  <c:v>22833.7</c:v>
                </c:pt>
                <c:pt idx="11">
                  <c:v>22851.1</c:v>
                </c:pt>
                <c:pt idx="12">
                  <c:v>26050</c:v>
                </c:pt>
                <c:pt idx="13">
                  <c:v>28098</c:v>
                </c:pt>
                <c:pt idx="14">
                  <c:v>29899.7</c:v>
                </c:pt>
                <c:pt idx="15">
                  <c:v>55596.5</c:v>
                </c:pt>
                <c:pt idx="16">
                  <c:v>58237.5</c:v>
                </c:pt>
                <c:pt idx="17">
                  <c:v>63685.8</c:v>
                </c:pt>
                <c:pt idx="18">
                  <c:v>68328.5</c:v>
                </c:pt>
                <c:pt idx="19">
                  <c:v>89999</c:v>
                </c:pt>
                <c:pt idx="20">
                  <c:v>166592.70000000001</c:v>
                </c:pt>
                <c:pt idx="21">
                  <c:v>223264.4</c:v>
                </c:pt>
                <c:pt idx="22">
                  <c:v>247900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6-4794-8C3F-FED805C123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4814320"/>
        <c:axId val="1744801808"/>
      </c:barChart>
      <c:catAx>
        <c:axId val="17448143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1744801808"/>
        <c:crosses val="autoZero"/>
        <c:auto val="1"/>
        <c:lblAlgn val="ctr"/>
        <c:lblOffset val="100"/>
        <c:noMultiLvlLbl val="0"/>
      </c:catAx>
      <c:valAx>
        <c:axId val="1744801808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74481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Televizije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Press clipping</c:v>
                </c:pt>
                <c:pt idx="1">
                  <c:v>MINA</c:v>
                </c:pt>
                <c:pt idx="2">
                  <c:v>Info biro MNE</c:v>
                </c:pt>
                <c:pt idx="3">
                  <c:v>MAMA</c:v>
                </c:pt>
                <c:pt idx="4">
                  <c:v>Arhimed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35899</c:v>
                </c:pt>
                <c:pt idx="1">
                  <c:v>83042.100000000006</c:v>
                </c:pt>
                <c:pt idx="2">
                  <c:v>121225.2</c:v>
                </c:pt>
                <c:pt idx="3">
                  <c:v>129489</c:v>
                </c:pt>
                <c:pt idx="4">
                  <c:v>259052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9-462C-A76C-CC8B84797E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50343824"/>
        <c:axId val="1750344368"/>
      </c:barChart>
      <c:catAx>
        <c:axId val="1750343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44368"/>
        <c:crosses val="autoZero"/>
        <c:auto val="1"/>
        <c:lblAlgn val="ctr"/>
        <c:lblOffset val="100"/>
        <c:noMultiLvlLbl val="0"/>
      </c:catAx>
      <c:valAx>
        <c:axId val="1750344368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4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Info biro MNE</a:t>
            </a:r>
          </a:p>
        </c:rich>
      </c:tx>
      <c:layout>
        <c:manualLayout>
          <c:xMode val="edge"/>
          <c:yMode val="edge"/>
          <c:x val="0.44719982430814798"/>
          <c:y val="3.3465802133444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072810557483"/>
          <c:y val="0.13045404463534299"/>
          <c:w val="0.86267407512215499"/>
          <c:h val="0.7641359251762630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CDM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21381</c:v>
                </c:pt>
                <c:pt idx="1">
                  <c:v>44248.2</c:v>
                </c:pt>
                <c:pt idx="2">
                  <c:v>55596.5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23-4553-BDC5-348C98156C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0346544"/>
        <c:axId val="1750348720"/>
      </c:lineChart>
      <c:catAx>
        <c:axId val="175034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48720"/>
        <c:crosses val="autoZero"/>
        <c:auto val="1"/>
        <c:lblAlgn val="ctr"/>
        <c:lblOffset val="100"/>
        <c:noMultiLvlLbl val="0"/>
      </c:catAx>
      <c:valAx>
        <c:axId val="175034872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034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MINA</a:t>
            </a:r>
          </a:p>
        </c:rich>
      </c:tx>
      <c:layout>
        <c:manualLayout>
          <c:xMode val="edge"/>
          <c:yMode val="edge"/>
          <c:x val="0.44719982430814798"/>
          <c:y val="3.3465802133444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940423542948"/>
          <c:y val="9.7532376354190306E-2"/>
          <c:w val="0.86267407512215499"/>
          <c:h val="0.7641359251762630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CDM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32570</c:v>
                </c:pt>
                <c:pt idx="1">
                  <c:v>32025</c:v>
                </c:pt>
                <c:pt idx="2">
                  <c:v>18447.099999999991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2D-43FF-9422-CAF5BE81FC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8662640"/>
        <c:axId val="1768670256"/>
      </c:lineChart>
      <c:catAx>
        <c:axId val="1768662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68670256"/>
        <c:crosses val="autoZero"/>
        <c:auto val="1"/>
        <c:lblAlgn val="ctr"/>
        <c:lblOffset val="100"/>
        <c:noMultiLvlLbl val="0"/>
      </c:catAx>
      <c:valAx>
        <c:axId val="1768670256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6866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Arhimed</a:t>
            </a:r>
          </a:p>
        </c:rich>
      </c:tx>
      <c:layout>
        <c:manualLayout>
          <c:xMode val="edge"/>
          <c:yMode val="edge"/>
          <c:x val="0.44719982430814798"/>
          <c:y val="3.3465802133444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072810557483"/>
          <c:y val="0.13045404463534299"/>
          <c:w val="0.86267407512215499"/>
          <c:h val="0.7641359251762630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CDM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81977</c:v>
                </c:pt>
                <c:pt idx="1">
                  <c:v>108746.5</c:v>
                </c:pt>
                <c:pt idx="2">
                  <c:v>68328.5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40-4BEE-AA92-73A9175D8E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8661552"/>
        <c:axId val="1768667536"/>
      </c:lineChart>
      <c:catAx>
        <c:axId val="176866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68667536"/>
        <c:crosses val="autoZero"/>
        <c:auto val="1"/>
        <c:lblAlgn val="ctr"/>
        <c:lblOffset val="100"/>
        <c:noMultiLvlLbl val="0"/>
      </c:catAx>
      <c:valAx>
        <c:axId val="1768667536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6866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sr-Latn-CS" sz="1600"/>
              <a:t>MAMA</a:t>
            </a:r>
          </a:p>
        </c:rich>
      </c:tx>
      <c:layout>
        <c:manualLayout>
          <c:xMode val="edge"/>
          <c:yMode val="edge"/>
          <c:x val="0.44719982430814798"/>
          <c:y val="3.3465802133444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072810557483"/>
          <c:y val="0.13045404463534299"/>
          <c:w val="0.86267407512215499"/>
          <c:h val="0.7641359251762630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CDM</c:v>
                </c:pt>
              </c:strCache>
            </c:strRef>
          </c:tx>
          <c:spPr>
            <a:ln w="444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69760</c:v>
                </c:pt>
                <c:pt idx="1">
                  <c:v>53869.2</c:v>
                </c:pt>
                <c:pt idx="2">
                  <c:v>5860.7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E2-4873-8BB9-9ADC1CEB56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8665360"/>
        <c:axId val="1768658832"/>
      </c:lineChart>
      <c:catAx>
        <c:axId val="176866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68658832"/>
        <c:crosses val="autoZero"/>
        <c:auto val="1"/>
        <c:lblAlgn val="ctr"/>
        <c:lblOffset val="100"/>
        <c:noMultiLvlLbl val="0"/>
      </c:catAx>
      <c:valAx>
        <c:axId val="176865883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6866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Grupa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Andrijevica</c:v>
                </c:pt>
                <c:pt idx="1">
                  <c:v>Danilovgrad</c:v>
                </c:pt>
                <c:pt idx="2">
                  <c:v>Berane</c:v>
                </c:pt>
                <c:pt idx="3">
                  <c:v>Bijelo Polje</c:v>
                </c:pt>
                <c:pt idx="4">
                  <c:v>Tivat</c:v>
                </c:pt>
                <c:pt idx="5">
                  <c:v>Rožaje</c:v>
                </c:pt>
                <c:pt idx="6">
                  <c:v>Pljevlja</c:v>
                </c:pt>
                <c:pt idx="7">
                  <c:v>Bar</c:v>
                </c:pt>
                <c:pt idx="8">
                  <c:v>Nikšić</c:v>
                </c:pt>
                <c:pt idx="9">
                  <c:v>Cetinje</c:v>
                </c:pt>
                <c:pt idx="10">
                  <c:v>Budva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55000</c:v>
                </c:pt>
                <c:pt idx="1">
                  <c:v>88870</c:v>
                </c:pt>
                <c:pt idx="2">
                  <c:v>102400</c:v>
                </c:pt>
                <c:pt idx="3">
                  <c:v>140000</c:v>
                </c:pt>
                <c:pt idx="4">
                  <c:v>209500</c:v>
                </c:pt>
                <c:pt idx="5">
                  <c:v>210000</c:v>
                </c:pt>
                <c:pt idx="6">
                  <c:v>236139</c:v>
                </c:pt>
                <c:pt idx="7">
                  <c:v>259000</c:v>
                </c:pt>
                <c:pt idx="8">
                  <c:v>500000</c:v>
                </c:pt>
                <c:pt idx="9">
                  <c:v>511014</c:v>
                </c:pt>
                <c:pt idx="10">
                  <c:v>550000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2-467C-AF2D-87E085A609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6885088"/>
        <c:axId val="1746888896"/>
      </c:barChart>
      <c:catAx>
        <c:axId val="1746885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746888896"/>
        <c:crosses val="autoZero"/>
        <c:auto val="1"/>
        <c:lblAlgn val="ctr"/>
        <c:lblOffset val="100"/>
        <c:noMultiLvlLbl val="0"/>
      </c:catAx>
      <c:valAx>
        <c:axId val="1746888896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74688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Grupa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Andrijevica</c:v>
                </c:pt>
                <c:pt idx="1">
                  <c:v>Danilovgrad</c:v>
                </c:pt>
                <c:pt idx="2">
                  <c:v>Berane</c:v>
                </c:pt>
                <c:pt idx="3">
                  <c:v>Kotor</c:v>
                </c:pt>
                <c:pt idx="4">
                  <c:v>Ulcinj</c:v>
                </c:pt>
                <c:pt idx="5">
                  <c:v>Rožaje</c:v>
                </c:pt>
                <c:pt idx="6">
                  <c:v>Bijelo Polje</c:v>
                </c:pt>
                <c:pt idx="7">
                  <c:v>Pljevlja</c:v>
                </c:pt>
                <c:pt idx="8">
                  <c:v>Herceg Novi</c:v>
                </c:pt>
                <c:pt idx="9">
                  <c:v>Tivat</c:v>
                </c:pt>
                <c:pt idx="10">
                  <c:v>Bar</c:v>
                </c:pt>
                <c:pt idx="11">
                  <c:v>Nikšić</c:v>
                </c:pt>
                <c:pt idx="12">
                  <c:v>Cetinje</c:v>
                </c:pt>
                <c:pt idx="13">
                  <c:v>Budva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55000</c:v>
                </c:pt>
                <c:pt idx="1">
                  <c:v>88500</c:v>
                </c:pt>
                <c:pt idx="2">
                  <c:v>100000</c:v>
                </c:pt>
                <c:pt idx="3">
                  <c:v>110000</c:v>
                </c:pt>
                <c:pt idx="4">
                  <c:v>120000</c:v>
                </c:pt>
                <c:pt idx="5">
                  <c:v>130000</c:v>
                </c:pt>
                <c:pt idx="6">
                  <c:v>140000</c:v>
                </c:pt>
                <c:pt idx="7">
                  <c:v>150260</c:v>
                </c:pt>
                <c:pt idx="8">
                  <c:v>200000</c:v>
                </c:pt>
                <c:pt idx="9">
                  <c:v>210000</c:v>
                </c:pt>
                <c:pt idx="10">
                  <c:v>259000</c:v>
                </c:pt>
                <c:pt idx="11">
                  <c:v>500000</c:v>
                </c:pt>
                <c:pt idx="12">
                  <c:v>502000</c:v>
                </c:pt>
                <c:pt idx="13">
                  <c:v>550000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1-41A7-9811-E906225FFA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47414944"/>
        <c:axId val="1847420384"/>
      </c:barChart>
      <c:catAx>
        <c:axId val="1847414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847420384"/>
        <c:crosses val="autoZero"/>
        <c:auto val="1"/>
        <c:lblAlgn val="ctr"/>
        <c:lblOffset val="100"/>
        <c:noMultiLvlLbl val="0"/>
      </c:catAx>
      <c:valAx>
        <c:axId val="1847420384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84741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62111214854799"/>
          <c:y val="0"/>
          <c:w val="0.84084382575308403"/>
          <c:h val="0.904972923407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Grupa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Monitor</c:v>
                </c:pt>
                <c:pt idx="1">
                  <c:v>Vijesti</c:v>
                </c:pt>
                <c:pt idx="2">
                  <c:v>Dan</c:v>
                </c:pt>
                <c:pt idx="3">
                  <c:v>Dnevne novine</c:v>
                </c:pt>
                <c:pt idx="4">
                  <c:v>Pobjeda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3451</c:v>
                </c:pt>
                <c:pt idx="1">
                  <c:v>13021.8</c:v>
                </c:pt>
                <c:pt idx="2">
                  <c:v>14763</c:v>
                </c:pt>
                <c:pt idx="3">
                  <c:v>14952.6</c:v>
                </c:pt>
                <c:pt idx="4">
                  <c:v>166079.4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3-4FE9-9B05-D66FB7406C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4802896"/>
        <c:axId val="1744807792"/>
      </c:barChart>
      <c:catAx>
        <c:axId val="1744802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44807792"/>
        <c:crosses val="autoZero"/>
        <c:auto val="1"/>
        <c:lblAlgn val="ctr"/>
        <c:lblOffset val="100"/>
        <c:noMultiLvlLbl val="0"/>
      </c:catAx>
      <c:valAx>
        <c:axId val="1744807792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74480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Kolona1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E07-4ECC-8F6B-42754EA23E43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E07-4ECC-8F6B-42754EA23E4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E07-4ECC-8F6B-42754EA23E4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E07-4ECC-8F6B-42754EA23E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Pobjeda</c:v>
                </c:pt>
                <c:pt idx="1">
                  <c:v>Dnevne novine</c:v>
                </c:pt>
                <c:pt idx="2">
                  <c:v>Dan</c:v>
                </c:pt>
                <c:pt idx="3">
                  <c:v>Vijesti</c:v>
                </c:pt>
                <c:pt idx="4">
                  <c:v>Monitor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166079.4</c:v>
                </c:pt>
                <c:pt idx="1">
                  <c:v>14952.6</c:v>
                </c:pt>
                <c:pt idx="2">
                  <c:v>14763</c:v>
                </c:pt>
                <c:pt idx="3">
                  <c:v>13021.8</c:v>
                </c:pt>
                <c:pt idx="4">
                  <c:v>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07-4ECC-8F6B-42754EA23E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590519886139E-2"/>
          <c:y val="1.6520891122124098E-2"/>
          <c:w val="0.884726409584632"/>
          <c:h val="0.90583569041497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Televizije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Pink M</c:v>
                </c:pt>
                <c:pt idx="1">
                  <c:v>Atlas TV</c:v>
                </c:pt>
                <c:pt idx="2">
                  <c:v>Prva TV</c:v>
                </c:pt>
                <c:pt idx="3">
                  <c:v>TV Nikšić</c:v>
                </c:pt>
                <c:pt idx="4">
                  <c:v>TV SUN</c:v>
                </c:pt>
                <c:pt idx="5">
                  <c:v>Vijesti</c:v>
                </c:pt>
                <c:pt idx="6">
                  <c:v>RTCG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10551.6</c:v>
                </c:pt>
                <c:pt idx="1">
                  <c:v>16257.4</c:v>
                </c:pt>
                <c:pt idx="2">
                  <c:v>19631.5</c:v>
                </c:pt>
                <c:pt idx="3">
                  <c:v>22523.8</c:v>
                </c:pt>
                <c:pt idx="4">
                  <c:v>22833.7</c:v>
                </c:pt>
                <c:pt idx="5">
                  <c:v>58237.5</c:v>
                </c:pt>
                <c:pt idx="6">
                  <c:v>166592.70000000001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F-4AF5-8172-C36C236D1C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4811600"/>
        <c:axId val="1744813776"/>
      </c:barChart>
      <c:catAx>
        <c:axId val="1744811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44813776"/>
        <c:crosses val="autoZero"/>
        <c:auto val="1"/>
        <c:lblAlgn val="ctr"/>
        <c:lblOffset val="100"/>
        <c:noMultiLvlLbl val="0"/>
      </c:catAx>
      <c:valAx>
        <c:axId val="1744813776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74481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Kolona1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RTCG</c:v>
                </c:pt>
                <c:pt idx="1">
                  <c:v>Vijesti</c:v>
                </c:pt>
                <c:pt idx="2">
                  <c:v>TV SUN</c:v>
                </c:pt>
                <c:pt idx="3">
                  <c:v>TV Nikšić</c:v>
                </c:pt>
                <c:pt idx="4">
                  <c:v>Prva TV</c:v>
                </c:pt>
                <c:pt idx="5">
                  <c:v>Atlas TV</c:v>
                </c:pt>
                <c:pt idx="6">
                  <c:v>Pink M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166592.70000000001</c:v>
                </c:pt>
                <c:pt idx="1">
                  <c:v>58237.5</c:v>
                </c:pt>
                <c:pt idx="2">
                  <c:v>22833.7</c:v>
                </c:pt>
                <c:pt idx="3">
                  <c:v>22523.8</c:v>
                </c:pt>
                <c:pt idx="4">
                  <c:v>19631.5</c:v>
                </c:pt>
                <c:pt idx="5">
                  <c:v>16257.4</c:v>
                </c:pt>
                <c:pt idx="6">
                  <c:v>10551.6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2-4725-9A06-F83DDA12D09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Grupa 1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Radio Kotor</c:v>
                </c:pt>
                <c:pt idx="1">
                  <c:v>Radio Bar</c:v>
                </c:pt>
                <c:pt idx="2">
                  <c:v>Radio HN</c:v>
                </c:pt>
                <c:pt idx="3">
                  <c:v>Radio Adriatic</c:v>
                </c:pt>
                <c:pt idx="4">
                  <c:v>Radio Jadran</c:v>
                </c:pt>
                <c:pt idx="5">
                  <c:v>Radio Dux</c:v>
                </c:pt>
                <c:pt idx="6">
                  <c:v>Radio Mojkovac</c:v>
                </c:pt>
                <c:pt idx="7">
                  <c:v>Radio Skala</c:v>
                </c:pt>
                <c:pt idx="8">
                  <c:v>Antena M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2288</c:v>
                </c:pt>
                <c:pt idx="1">
                  <c:v>3655.8</c:v>
                </c:pt>
                <c:pt idx="2">
                  <c:v>3760.4</c:v>
                </c:pt>
                <c:pt idx="3">
                  <c:v>5260</c:v>
                </c:pt>
                <c:pt idx="4">
                  <c:v>5777.7</c:v>
                </c:pt>
                <c:pt idx="5">
                  <c:v>6045</c:v>
                </c:pt>
                <c:pt idx="6">
                  <c:v>10916</c:v>
                </c:pt>
                <c:pt idx="7">
                  <c:v>18813</c:v>
                </c:pt>
                <c:pt idx="8">
                  <c:v>28098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0-4A4D-8BF0-32C84F99F1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11572192"/>
        <c:axId val="1669782000"/>
      </c:barChart>
      <c:catAx>
        <c:axId val="1211572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69782000"/>
        <c:crosses val="autoZero"/>
        <c:auto val="1"/>
        <c:lblAlgn val="ctr"/>
        <c:lblOffset val="100"/>
        <c:noMultiLvlLbl val="0"/>
      </c:catAx>
      <c:valAx>
        <c:axId val="1669782000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crossAx val="121157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Kolona1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List1!$A$2:$A$10</c:f>
              <c:strCache>
                <c:ptCount val="9"/>
                <c:pt idx="0">
                  <c:v>Antena M</c:v>
                </c:pt>
                <c:pt idx="1">
                  <c:v>Radio Skala</c:v>
                </c:pt>
                <c:pt idx="2">
                  <c:v>Radio Mojkovac</c:v>
                </c:pt>
                <c:pt idx="3">
                  <c:v>Radio Dux</c:v>
                </c:pt>
                <c:pt idx="4">
                  <c:v>Radio Jadran</c:v>
                </c:pt>
                <c:pt idx="5">
                  <c:v>Radio Adriatic</c:v>
                </c:pt>
                <c:pt idx="6">
                  <c:v>Radio HN</c:v>
                </c:pt>
                <c:pt idx="7">
                  <c:v>Radio Bar</c:v>
                </c:pt>
                <c:pt idx="8">
                  <c:v>Radio Kotor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28098</c:v>
                </c:pt>
                <c:pt idx="1">
                  <c:v>18813</c:v>
                </c:pt>
                <c:pt idx="2">
                  <c:v>10916</c:v>
                </c:pt>
                <c:pt idx="3">
                  <c:v>6045</c:v>
                </c:pt>
                <c:pt idx="4">
                  <c:v>5777.7</c:v>
                </c:pt>
                <c:pt idx="5">
                  <c:v>5260</c:v>
                </c:pt>
                <c:pt idx="6">
                  <c:v>3760.4</c:v>
                </c:pt>
                <c:pt idx="7">
                  <c:v>3655.8</c:v>
                </c:pt>
                <c:pt idx="8">
                  <c:v>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5-476A-8DE0-2D92D8BB23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672971585073602"/>
          <c:y val="0.13546614857315201"/>
          <c:w val="0.176168834873902"/>
          <c:h val="0.72906747303932695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376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271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166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055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603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370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583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85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647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91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6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798D-E1B5-485E-A31B-315C0BC80747}" type="datetimeFigureOut">
              <a:rPr lang="x-none" smtClean="0"/>
              <a:t>12/22/2016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83C96-8251-4416-BFAB-7173D46378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223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"/>
            <a:ext cx="12193085" cy="68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2141" y="1281320"/>
            <a:ext cx="4229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Televizije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5" name="Grafikon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431153"/>
              </p:ext>
            </p:extLst>
          </p:nvPr>
        </p:nvGraphicFramePr>
        <p:xfrm>
          <a:off x="394447" y="174298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4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99152" y="1281320"/>
            <a:ext cx="2542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Radio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5" name="Grafikon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573059"/>
              </p:ext>
            </p:extLst>
          </p:nvPr>
        </p:nvGraphicFramePr>
        <p:xfrm>
          <a:off x="349624" y="1742985"/>
          <a:ext cx="11470341" cy="470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90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3435" y="1281320"/>
            <a:ext cx="3288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Radio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5" name="Grafikon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3936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17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99152" y="1281320"/>
            <a:ext cx="2542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Portali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5" name="Grafikon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181338"/>
              </p:ext>
            </p:extLst>
          </p:nvPr>
        </p:nvGraphicFramePr>
        <p:xfrm>
          <a:off x="0" y="1742984"/>
          <a:ext cx="11981330" cy="489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7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55894" y="1281320"/>
            <a:ext cx="3785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Portali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5" name="Grafikon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606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1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682" y="12813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Informativne agencije i servisi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5" name="Grafikon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087613"/>
              </p:ext>
            </p:extLst>
          </p:nvPr>
        </p:nvGraphicFramePr>
        <p:xfrm>
          <a:off x="94128" y="1742985"/>
          <a:ext cx="11940990" cy="511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682" y="12813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Informativne agencije i servisi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6" name="Grafikon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8221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33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7847" y="1281320"/>
            <a:ext cx="972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Marketinške agencije i produkcijske kuće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5" name="Grafikon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6552"/>
              </p:ext>
            </p:extLst>
          </p:nvPr>
        </p:nvGraphicFramePr>
        <p:xfrm>
          <a:off x="0" y="1742985"/>
          <a:ext cx="12048565" cy="502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33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281320"/>
            <a:ext cx="10242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Uporedni podaci 2013, 2014,i 2015. godinu</a:t>
            </a:r>
          </a:p>
          <a:p>
            <a:pPr algn="ctr"/>
            <a:endParaRPr lang="sr-Latn-CS" altLang="x-none" sz="2400" b="1" dirty="0" smtClean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  <a:p>
            <a:pPr algn="ctr"/>
            <a:endParaRPr lang="sr-Latn-C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1707776"/>
            <a:ext cx="12192001" cy="515022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CS" sz="1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protekle tri, po podacima koji su CGO-u dostupni, a koji su manji od realnih, ukupno je </a:t>
            </a:r>
            <a:r>
              <a:rPr lang="sr-Latn-CS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utrošeno  </a:t>
            </a:r>
            <a:r>
              <a:rPr lang="sr-Latn-CS" sz="18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6.041.027,20 </a:t>
            </a:r>
            <a:r>
              <a:rPr lang="sr-Latn-CS" sz="18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EUR.</a:t>
            </a:r>
            <a:endParaRPr lang="sr-Latn-CS" sz="1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dirty="0"/>
          </a:p>
        </p:txBody>
      </p:sp>
      <p:graphicFrame>
        <p:nvGraphicFramePr>
          <p:cNvPr id="5" name="Grafikon 33"/>
          <p:cNvGraphicFramePr/>
          <p:nvPr>
            <p:extLst>
              <p:ext uri="{D42A27DB-BD31-4B8C-83A1-F6EECF244321}">
                <p14:modId xmlns:p14="http://schemas.microsoft.com/office/powerpoint/2010/main" val="3271153124"/>
              </p:ext>
            </p:extLst>
          </p:nvPr>
        </p:nvGraphicFramePr>
        <p:xfrm>
          <a:off x="121025" y="2205318"/>
          <a:ext cx="11914094" cy="46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3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281320"/>
            <a:ext cx="10242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Uporedni podaci 2013, 2014,i 2015. godinu</a:t>
            </a:r>
          </a:p>
          <a:p>
            <a:pPr algn="ctr"/>
            <a:endParaRPr lang="sr-Latn-CS" altLang="x-none" sz="2400" b="1" dirty="0" smtClean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  <a:p>
            <a:pPr algn="ctr"/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8" name="Grafikon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070023"/>
              </p:ext>
            </p:extLst>
          </p:nvPr>
        </p:nvGraphicFramePr>
        <p:xfrm>
          <a:off x="134471" y="1708150"/>
          <a:ext cx="12192000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kon 33"/>
          <p:cNvGraphicFramePr/>
          <p:nvPr>
            <p:extLst>
              <p:ext uri="{D42A27DB-BD31-4B8C-83A1-F6EECF244321}">
                <p14:modId xmlns:p14="http://schemas.microsoft.com/office/powerpoint/2010/main" val="1755338611"/>
              </p:ext>
            </p:extLst>
          </p:nvPr>
        </p:nvGraphicFramePr>
        <p:xfrm>
          <a:off x="5959288" y="1835318"/>
          <a:ext cx="5534025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kon 33"/>
          <p:cNvGraphicFramePr/>
          <p:nvPr>
            <p:extLst>
              <p:ext uri="{D42A27DB-BD31-4B8C-83A1-F6EECF244321}">
                <p14:modId xmlns:p14="http://schemas.microsoft.com/office/powerpoint/2010/main" val="1368467751"/>
              </p:ext>
            </p:extLst>
          </p:nvPr>
        </p:nvGraphicFramePr>
        <p:xfrm>
          <a:off x="134471" y="4594963"/>
          <a:ext cx="5534025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kon 33"/>
          <p:cNvGraphicFramePr/>
          <p:nvPr>
            <p:extLst>
              <p:ext uri="{D42A27DB-BD31-4B8C-83A1-F6EECF244321}">
                <p14:modId xmlns:p14="http://schemas.microsoft.com/office/powerpoint/2010/main" val="3935196751"/>
              </p:ext>
            </p:extLst>
          </p:nvPr>
        </p:nvGraphicFramePr>
        <p:xfrm>
          <a:off x="6230471" y="4594963"/>
          <a:ext cx="5534025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954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721224"/>
            <a:ext cx="11098306" cy="4679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altLang="x-none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anserif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altLang="x-none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CS" sz="3600" b="1" dirty="0">
                <a:latin typeface="Calibri"/>
                <a:cs typeface="Calibri"/>
              </a:rPr>
              <a:t>JEDNAKE ŠANSE ZA SVE MEDIJE U CRNOJ GORI</a:t>
            </a:r>
            <a:endParaRPr lang="en-GB" sz="36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sr-Latn-CS" sz="3600" b="1" dirty="0" smtClean="0">
                <a:latin typeface="Calibri"/>
                <a:cs typeface="Calibri"/>
              </a:rPr>
              <a:t>GODIŠNJI </a:t>
            </a:r>
            <a:r>
              <a:rPr lang="sr-Latn-CS" sz="3600" b="1" dirty="0">
                <a:latin typeface="Calibri"/>
                <a:cs typeface="Calibri"/>
              </a:rPr>
              <a:t>IZVJEŠTAJ 2015.</a:t>
            </a:r>
            <a:endParaRPr lang="en-GB" sz="3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pl-PL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Adobe Gothic Std B" panose="020B0800000000000000" pitchFamily="34" charset="-128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Ana</a:t>
            </a: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Nenezić</a:t>
            </a:r>
            <a:r>
              <a:rPr lang="ta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, </a:t>
            </a:r>
            <a:r>
              <a:rPr lang="pl-PL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Centar</a:t>
            </a: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za građansko obrazovanje (CGO)</a:t>
            </a: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281320"/>
            <a:ext cx="10242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Uporedni podaci 2013, 2014,i 2015. godinu</a:t>
            </a:r>
          </a:p>
          <a:p>
            <a:pPr algn="ctr"/>
            <a:endParaRPr lang="sr-Latn-CS" altLang="x-none" sz="2400" b="1" dirty="0" smtClean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  <a:p>
            <a:pPr algn="ctr"/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6" name="Grafikon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800066"/>
              </p:ext>
            </p:extLst>
          </p:nvPr>
        </p:nvGraphicFramePr>
        <p:xfrm>
          <a:off x="0" y="1708150"/>
          <a:ext cx="12192000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79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4118" y="1281151"/>
            <a:ext cx="10242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Uporedni podaci 2013, 2014,i 2015. godinu</a:t>
            </a:r>
          </a:p>
          <a:p>
            <a:pPr algn="ctr"/>
            <a:endParaRPr lang="sr-Latn-CS" altLang="x-none" sz="2400" b="1" dirty="0" smtClean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  <a:p>
            <a:pPr algn="ctr"/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12" name="Grafikon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158563"/>
              </p:ext>
            </p:extLst>
          </p:nvPr>
        </p:nvGraphicFramePr>
        <p:xfrm>
          <a:off x="0" y="1835149"/>
          <a:ext cx="5959288" cy="195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kon 33"/>
          <p:cNvGraphicFramePr/>
          <p:nvPr>
            <p:extLst>
              <p:ext uri="{D42A27DB-BD31-4B8C-83A1-F6EECF244321}">
                <p14:modId xmlns:p14="http://schemas.microsoft.com/office/powerpoint/2010/main" val="2024377392"/>
              </p:ext>
            </p:extLst>
          </p:nvPr>
        </p:nvGraphicFramePr>
        <p:xfrm>
          <a:off x="6230471" y="1652613"/>
          <a:ext cx="5581650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kon 33"/>
          <p:cNvGraphicFramePr/>
          <p:nvPr>
            <p:extLst>
              <p:ext uri="{D42A27DB-BD31-4B8C-83A1-F6EECF244321}">
                <p14:modId xmlns:p14="http://schemas.microsoft.com/office/powerpoint/2010/main" val="2633758105"/>
              </p:ext>
            </p:extLst>
          </p:nvPr>
        </p:nvGraphicFramePr>
        <p:xfrm>
          <a:off x="207869" y="4368639"/>
          <a:ext cx="554355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kon 33"/>
          <p:cNvGraphicFramePr/>
          <p:nvPr>
            <p:extLst>
              <p:ext uri="{D42A27DB-BD31-4B8C-83A1-F6EECF244321}">
                <p14:modId xmlns:p14="http://schemas.microsoft.com/office/powerpoint/2010/main" val="2061805323"/>
              </p:ext>
            </p:extLst>
          </p:nvPr>
        </p:nvGraphicFramePr>
        <p:xfrm>
          <a:off x="5959288" y="4487193"/>
          <a:ext cx="557212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33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graphicFrame>
        <p:nvGraphicFramePr>
          <p:cNvPr id="5" name="Grafikon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729165"/>
              </p:ext>
            </p:extLst>
          </p:nvPr>
        </p:nvGraphicFramePr>
        <p:xfrm>
          <a:off x="0" y="1963271"/>
          <a:ext cx="12192000" cy="473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15152" y="1361337"/>
            <a:ext cx="11389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2400" b="1" dirty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Uporedni podaci 2013, 2014,i 2015. godinu</a:t>
            </a:r>
          </a:p>
        </p:txBody>
      </p:sp>
    </p:spTree>
    <p:extLst>
      <p:ext uri="{BB962C8B-B14F-4D97-AF65-F5344CB8AC3E}">
        <p14:creationId xmlns:p14="http://schemas.microsoft.com/office/powerpoint/2010/main" val="34497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4118" y="1281151"/>
            <a:ext cx="10242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Uporedni podaci 2013, 2014,i 2015. godinu</a:t>
            </a:r>
          </a:p>
          <a:p>
            <a:pPr algn="ctr"/>
            <a:endParaRPr lang="sr-Latn-CS" altLang="x-none" sz="2400" b="1" dirty="0" smtClean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  <a:p>
            <a:pPr algn="ctr"/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9" name="Grafikon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486576"/>
              </p:ext>
            </p:extLst>
          </p:nvPr>
        </p:nvGraphicFramePr>
        <p:xfrm>
          <a:off x="-1" y="1747838"/>
          <a:ext cx="6387354" cy="221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on 33"/>
          <p:cNvGraphicFramePr/>
          <p:nvPr>
            <p:extLst>
              <p:ext uri="{D42A27DB-BD31-4B8C-83A1-F6EECF244321}">
                <p14:modId xmlns:p14="http://schemas.microsoft.com/office/powerpoint/2010/main" val="4074621588"/>
              </p:ext>
            </p:extLst>
          </p:nvPr>
        </p:nvGraphicFramePr>
        <p:xfrm>
          <a:off x="6279776" y="1747838"/>
          <a:ext cx="5450261" cy="241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kon 33"/>
          <p:cNvGraphicFramePr/>
          <p:nvPr>
            <p:extLst>
              <p:ext uri="{D42A27DB-BD31-4B8C-83A1-F6EECF244321}">
                <p14:modId xmlns:p14="http://schemas.microsoft.com/office/powerpoint/2010/main" val="4124796186"/>
              </p:ext>
            </p:extLst>
          </p:nvPr>
        </p:nvGraphicFramePr>
        <p:xfrm>
          <a:off x="113739" y="4353383"/>
          <a:ext cx="5964331" cy="226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ikon 33"/>
          <p:cNvGraphicFramePr/>
          <p:nvPr>
            <p:extLst>
              <p:ext uri="{D42A27DB-BD31-4B8C-83A1-F6EECF244321}">
                <p14:modId xmlns:p14="http://schemas.microsoft.com/office/powerpoint/2010/main" val="449795191"/>
              </p:ext>
            </p:extLst>
          </p:nvPr>
        </p:nvGraphicFramePr>
        <p:xfrm>
          <a:off x="6279776" y="4153193"/>
          <a:ext cx="544830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193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52" y="1361337"/>
            <a:ext cx="11389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2400" b="1" dirty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Uporedni podaci 2013, 2014,i 2015. godinu</a:t>
            </a:r>
          </a:p>
        </p:txBody>
      </p:sp>
      <p:graphicFrame>
        <p:nvGraphicFramePr>
          <p:cNvPr id="6" name="Grafikon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985276"/>
              </p:ext>
            </p:extLst>
          </p:nvPr>
        </p:nvGraphicFramePr>
        <p:xfrm>
          <a:off x="215152" y="1825624"/>
          <a:ext cx="11873754" cy="491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2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4118" y="1281151"/>
            <a:ext cx="10242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Uporedni podaci 2013, 2014,i 2015. godinu</a:t>
            </a:r>
          </a:p>
          <a:p>
            <a:pPr algn="ctr"/>
            <a:endParaRPr lang="sr-Latn-CS" altLang="x-none" sz="2400" b="1" dirty="0" smtClean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  <a:p>
            <a:pPr algn="ctr"/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12" name="Grafikon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592076"/>
              </p:ext>
            </p:extLst>
          </p:nvPr>
        </p:nvGraphicFramePr>
        <p:xfrm>
          <a:off x="1" y="1708150"/>
          <a:ext cx="662940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kon 33"/>
          <p:cNvGraphicFramePr/>
          <p:nvPr>
            <p:extLst>
              <p:ext uri="{D42A27DB-BD31-4B8C-83A1-F6EECF244321}">
                <p14:modId xmlns:p14="http://schemas.microsoft.com/office/powerpoint/2010/main" val="3988624553"/>
              </p:ext>
            </p:extLst>
          </p:nvPr>
        </p:nvGraphicFramePr>
        <p:xfrm>
          <a:off x="6629400" y="1708150"/>
          <a:ext cx="556260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kon 33"/>
          <p:cNvGraphicFramePr/>
          <p:nvPr>
            <p:extLst>
              <p:ext uri="{D42A27DB-BD31-4B8C-83A1-F6EECF244321}">
                <p14:modId xmlns:p14="http://schemas.microsoft.com/office/powerpoint/2010/main" val="1665914234"/>
              </p:ext>
            </p:extLst>
          </p:nvPr>
        </p:nvGraphicFramePr>
        <p:xfrm>
          <a:off x="66956" y="3957930"/>
          <a:ext cx="6212819" cy="261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kon 33"/>
          <p:cNvGraphicFramePr/>
          <p:nvPr>
            <p:extLst>
              <p:ext uri="{D42A27DB-BD31-4B8C-83A1-F6EECF244321}">
                <p14:modId xmlns:p14="http://schemas.microsoft.com/office/powerpoint/2010/main" val="4004088157"/>
              </p:ext>
            </p:extLst>
          </p:nvPr>
        </p:nvGraphicFramePr>
        <p:xfrm>
          <a:off x="6346730" y="4094256"/>
          <a:ext cx="550545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140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52" y="1361337"/>
            <a:ext cx="1138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32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Javni emiteri</a:t>
            </a:r>
            <a:endParaRPr lang="sr-Latn-CS" altLang="x-none" sz="3200" b="1" dirty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4556"/>
            <a:ext cx="12192000" cy="4973443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r-Latn-RS" altLang="sr-Latn-RS" sz="20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 Crnoj Gori </a:t>
            </a:r>
            <a:r>
              <a:rPr lang="ta-IN" altLang="sr-Latn-RS" sz="20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postoji </a:t>
            </a:r>
            <a:r>
              <a:rPr lang="sr-Latn-RS" altLang="sr-Latn-RS" sz="20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jedan nacionalni javni servis (RTCG), dok je 14 lokalnih samouprava osnovalo 17 lokalnih javnih servisa: radio Andrijevica, Berane, Budva, Danilograd, Kotor, Pljevlja, Tivat, Bar, Bijelo Polje, Cetinje, Herceg Novi, Nikšić, Rožaje i Ulcinj, i televizije Nikšić, </a:t>
            </a:r>
            <a:r>
              <a:rPr lang="sr-Latn-RS" altLang="sr-Latn-R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Budva, Pljevlja i Cetinje.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r-Latn-RS" altLang="sr-Latn-RS" sz="24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r-Latn-RS" altLang="sr-Latn-R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RTCG</a:t>
            </a:r>
            <a:endParaRPr lang="sr-Latn-RS" altLang="sr-Latn-RS" sz="2400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1000"/>
              </a:spcAft>
              <a:buNone/>
            </a:pPr>
            <a:r>
              <a:rPr lang="sr-Latn-CS" sz="2400" b="1" dirty="0" smtClean="0">
                <a:solidFill>
                  <a:srgbClr val="002060"/>
                </a:solidFill>
                <a:ea typeface="MS Mincho"/>
              </a:rPr>
              <a:t>Ukupni </a:t>
            </a:r>
            <a:r>
              <a:rPr lang="sr-Latn-CS" sz="2400" b="1" dirty="0">
                <a:solidFill>
                  <a:srgbClr val="002060"/>
                </a:solidFill>
                <a:ea typeface="MS Mincho"/>
              </a:rPr>
              <a:t>javni prihodi RTCG u 2015. godini iz Budžeta iznosili su </a:t>
            </a:r>
            <a:r>
              <a:rPr lang="sr-Latn-CS" sz="2400" b="1" dirty="0">
                <a:solidFill>
                  <a:srgbClr val="FF0000"/>
                </a:solidFill>
                <a:ea typeface="MS Mincho"/>
              </a:rPr>
              <a:t>12.850.000 EUR</a:t>
            </a:r>
            <a:r>
              <a:rPr lang="sr-Latn-CS" sz="2400" b="1" dirty="0">
                <a:solidFill>
                  <a:srgbClr val="002060"/>
                </a:solidFill>
                <a:ea typeface="MS Mincho"/>
              </a:rPr>
              <a:t>, od čega se na prihode iz opšteg dijela budžeta Crne Gore odnosi </a:t>
            </a:r>
            <a:r>
              <a:rPr lang="sr-Latn-CS" sz="2400" b="1" dirty="0">
                <a:solidFill>
                  <a:srgbClr val="FF0000"/>
                </a:solidFill>
                <a:ea typeface="MS Mincho"/>
              </a:rPr>
              <a:t>12.600.000 EUR, </a:t>
            </a:r>
            <a:r>
              <a:rPr lang="sr-Latn-CS" sz="2400" b="1" dirty="0">
                <a:solidFill>
                  <a:srgbClr val="002060"/>
                </a:solidFill>
                <a:ea typeface="MS Mincho"/>
              </a:rPr>
              <a:t>namjenske prihode iz Ministarstva kulture </a:t>
            </a:r>
            <a:r>
              <a:rPr lang="sr-Latn-CS" sz="2400" b="1" dirty="0">
                <a:solidFill>
                  <a:srgbClr val="FF0000"/>
                </a:solidFill>
                <a:ea typeface="MS Mincho"/>
              </a:rPr>
              <a:t>150.000 EUR </a:t>
            </a:r>
            <a:r>
              <a:rPr lang="sr-Latn-CS" sz="2400" b="1" dirty="0">
                <a:solidFill>
                  <a:srgbClr val="002060"/>
                </a:solidFill>
                <a:ea typeface="MS Mincho"/>
              </a:rPr>
              <a:t>i na budžetske prihode za digitalizaciju javnog servisa </a:t>
            </a:r>
            <a:r>
              <a:rPr lang="sr-Latn-CS" sz="2400" b="1" dirty="0">
                <a:solidFill>
                  <a:srgbClr val="FF0000"/>
                </a:solidFill>
                <a:ea typeface="MS Mincho"/>
              </a:rPr>
              <a:t>100.000 EUR. </a:t>
            </a:r>
            <a:endParaRPr lang="sr-Latn-CS" sz="2400" b="1" dirty="0" smtClean="0">
              <a:solidFill>
                <a:srgbClr val="FF0000"/>
              </a:solidFill>
              <a:ea typeface="MS Mincho"/>
            </a:endParaRPr>
          </a:p>
          <a:p>
            <a:pPr marL="0" indent="0" algn="just">
              <a:lnSpc>
                <a:spcPct val="107000"/>
              </a:lnSpc>
              <a:spcAft>
                <a:spcPts val="1000"/>
              </a:spcAft>
              <a:buNone/>
            </a:pPr>
            <a:r>
              <a:rPr lang="sr-Latn-CS" sz="2400" b="1" dirty="0">
                <a:solidFill>
                  <a:srgbClr val="002060"/>
                </a:solidFill>
                <a:ea typeface="MS Mincho"/>
              </a:rPr>
              <a:t>U odnosu na 2014. godinu,  kada je u vanredne prihode uračunat iznos od 2.400.000 EUR, </a:t>
            </a:r>
            <a:r>
              <a:rPr lang="sr-Latn-CS" sz="2400" b="1" dirty="0" smtClean="0">
                <a:solidFill>
                  <a:srgbClr val="002060"/>
                </a:solidFill>
                <a:ea typeface="MS Mincho"/>
              </a:rPr>
              <a:t>po </a:t>
            </a:r>
            <a:r>
              <a:rPr lang="sr-Latn-CS" sz="2400" b="1" dirty="0">
                <a:solidFill>
                  <a:srgbClr val="002060"/>
                </a:solidFill>
                <a:ea typeface="MS Mincho"/>
              </a:rPr>
              <a:t>osnovu preuzetih obaveza RTCG od strane Vlade, </a:t>
            </a:r>
            <a:r>
              <a:rPr lang="sr-Latn-CS" sz="2400" b="1" dirty="0" smtClean="0">
                <a:solidFill>
                  <a:srgbClr val="002060"/>
                </a:solidFill>
                <a:ea typeface="MS Mincho"/>
              </a:rPr>
              <a:t>toku </a:t>
            </a:r>
            <a:r>
              <a:rPr lang="sr-Latn-CS" sz="2400" b="1" dirty="0">
                <a:solidFill>
                  <a:srgbClr val="002060"/>
                </a:solidFill>
                <a:ea typeface="MS Mincho"/>
              </a:rPr>
              <a:t>2015. godine nije bilo ovih </a:t>
            </a:r>
            <a:r>
              <a:rPr lang="sr-Latn-CS" sz="2400" b="1" dirty="0" smtClean="0">
                <a:solidFill>
                  <a:srgbClr val="002060"/>
                </a:solidFill>
                <a:ea typeface="MS Mincho"/>
              </a:rPr>
              <a:t>prihoda.</a:t>
            </a:r>
            <a:endParaRPr lang="sr-Latn-CS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sz="1800" dirty="0"/>
          </a:p>
        </p:txBody>
      </p:sp>
    </p:spTree>
    <p:extLst>
      <p:ext uri="{BB962C8B-B14F-4D97-AF65-F5344CB8AC3E}">
        <p14:creationId xmlns:p14="http://schemas.microsoft.com/office/powerpoint/2010/main" val="16181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52" y="1361337"/>
            <a:ext cx="1138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32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Lokalni javni emiteri</a:t>
            </a:r>
            <a:endParaRPr lang="sr-Latn-CS" altLang="x-none" sz="3200" b="1" dirty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4556"/>
            <a:ext cx="12192000" cy="49734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1000"/>
              </a:spcAft>
              <a:buNone/>
            </a:pPr>
            <a:r>
              <a:rPr lang="sr-Latn-CS" sz="2400" b="1" dirty="0" smtClean="0">
                <a:solidFill>
                  <a:srgbClr val="002060"/>
                </a:solidFill>
                <a:ea typeface="MS Mincho"/>
                <a:cs typeface="Times New Roman" panose="02020603050405020304" pitchFamily="18" charset="0"/>
              </a:rPr>
              <a:t>Ukupan </a:t>
            </a:r>
            <a:r>
              <a:rPr lang="sr-Latn-CS" sz="2400" b="1" dirty="0">
                <a:solidFill>
                  <a:srgbClr val="002060"/>
                </a:solidFill>
                <a:ea typeface="MS Mincho"/>
                <a:cs typeface="Times New Roman" panose="02020603050405020304" pitchFamily="18" charset="0"/>
              </a:rPr>
              <a:t>iznos novca planiranog za finansiranje lokalnih javnih emitera od strane 14 lokalnih samouprava, po odlukama o budžetu za 2015. godinu, bio je </a:t>
            </a:r>
            <a:r>
              <a:rPr lang="sr-Latn-CS" sz="2400" b="1" u="sng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3.144,760 EUR</a:t>
            </a:r>
            <a:r>
              <a:rPr lang="sr-Latn-CS" sz="2400" b="1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sr-Latn-CS" sz="2400" b="1" dirty="0">
                <a:solidFill>
                  <a:srgbClr val="002060"/>
                </a:solidFill>
                <a:ea typeface="MS Mincho"/>
                <a:cs typeface="Times New Roman" panose="02020603050405020304" pitchFamily="18" charset="0"/>
              </a:rPr>
              <a:t>i predstavlja značajno godišnje povećanje, imajući u vidu da je planirani iznos u 2014. godini iznosio </a:t>
            </a:r>
            <a:r>
              <a:rPr lang="sr-Latn-CS" sz="2400" b="1" u="sng" dirty="0">
                <a:solidFill>
                  <a:srgbClr val="002060"/>
                </a:solidFill>
                <a:ea typeface="MS Mincho"/>
                <a:cs typeface="Times New Roman" panose="02020603050405020304" pitchFamily="18" charset="0"/>
              </a:rPr>
              <a:t>2.599,000 EUR</a:t>
            </a:r>
            <a:r>
              <a:rPr lang="sr-Latn-CS" sz="2400" dirty="0" smtClean="0">
                <a:solidFill>
                  <a:srgbClr val="002060"/>
                </a:solidFill>
                <a:ea typeface="MS Mincho"/>
                <a:cs typeface="Times New Roman" panose="02020603050405020304" pitchFamily="18" charset="0"/>
              </a:rPr>
              <a:t>.                                         </a:t>
            </a:r>
            <a:r>
              <a:rPr lang="sr-Latn-CS" sz="2400" b="1" dirty="0" smtClean="0">
                <a:solidFill>
                  <a:srgbClr val="002060"/>
                </a:solidFill>
                <a:ea typeface="MS Mincho"/>
                <a:cs typeface="Times New Roman" panose="02020603050405020304" pitchFamily="18" charset="0"/>
              </a:rPr>
              <a:t>Uplaćeni iznosi</a:t>
            </a:r>
          </a:p>
          <a:p>
            <a:pPr marL="0" indent="0" algn="just">
              <a:lnSpc>
                <a:spcPct val="107000"/>
              </a:lnSpc>
              <a:spcAft>
                <a:spcPts val="1000"/>
              </a:spcAft>
              <a:buNone/>
            </a:pPr>
            <a:endParaRPr lang="sr-Latn-CS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sz="1800" dirty="0"/>
          </a:p>
        </p:txBody>
      </p:sp>
      <p:graphicFrame>
        <p:nvGraphicFramePr>
          <p:cNvPr id="5" name="Grafikon 58"/>
          <p:cNvGraphicFramePr/>
          <p:nvPr>
            <p:extLst>
              <p:ext uri="{D42A27DB-BD31-4B8C-83A1-F6EECF244321}">
                <p14:modId xmlns:p14="http://schemas.microsoft.com/office/powerpoint/2010/main" val="3278588685"/>
              </p:ext>
            </p:extLst>
          </p:nvPr>
        </p:nvGraphicFramePr>
        <p:xfrm>
          <a:off x="0" y="3469341"/>
          <a:ext cx="12021671" cy="322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99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52" y="1361337"/>
            <a:ext cx="1138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32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Lokalni javni emiteri-planirani</a:t>
            </a:r>
            <a:endParaRPr lang="sr-Latn-CS" altLang="x-none" sz="3200" b="1" dirty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4556"/>
            <a:ext cx="12192000" cy="49734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1000"/>
              </a:spcAft>
              <a:buNone/>
            </a:pPr>
            <a:endParaRPr lang="sr-Latn-CS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sz="1800" dirty="0"/>
          </a:p>
        </p:txBody>
      </p:sp>
      <p:graphicFrame>
        <p:nvGraphicFramePr>
          <p:cNvPr id="6" name="Grafikon 57"/>
          <p:cNvGraphicFramePr/>
          <p:nvPr>
            <p:extLst>
              <p:ext uri="{D42A27DB-BD31-4B8C-83A1-F6EECF244321}">
                <p14:modId xmlns:p14="http://schemas.microsoft.com/office/powerpoint/2010/main" val="175696290"/>
              </p:ext>
            </p:extLst>
          </p:nvPr>
        </p:nvGraphicFramePr>
        <p:xfrm>
          <a:off x="215153" y="1858644"/>
          <a:ext cx="11604810" cy="48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50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52" y="1361337"/>
            <a:ext cx="1138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32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Zaključci</a:t>
            </a:r>
            <a:endParaRPr lang="sr-Latn-CS" altLang="x-none" sz="3200" b="1" dirty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4556"/>
            <a:ext cx="12192000" cy="497344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1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Finansiranje medija iz javnih fondova u Crnoj Gori ostaje </a:t>
            </a:r>
            <a:r>
              <a:rPr lang="sr-Latn-CS" sz="1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neregulisano, nekontrolisano i netransparentno</a:t>
            </a:r>
            <a:r>
              <a:rPr lang="sr-Latn-CS" sz="1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Ukupan iznos novca koji su organi javnog sektora uplatili medijima, u toku 2015.godine smanjen je za određeni procenat. Potrebne zakonske intervencije nijesu napravljene. Postojeći zakonski okvir ne prepoznaje potencijalnu vezu između finansiranja medija iz javnih fondova po različitim osnovama i uticaja tog novca na slobodu medija i ekonomsku (ne)stabilnost medija, niti posmatra odluke o oglašavanju kao mogući vid diskriminacije medije i pokušaja uticaja na uređivačku politiku. </a:t>
            </a:r>
            <a:endParaRPr lang="sr-Latn-CS" sz="1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1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Institucije u Crnoj Gori i dalje ne iznose podatke o ukupnom iznosu državnog novca koje godišnje izdvajaju za oglašavanje, reklamiranje ili finansiranje medija po drugim osnovima, niti bilo koja institucija kontroliše način na koji se raspodjeljuju i troše ova budžetska sredstva. Dodatno, nadležne institucije ne pokazuju interesovanje za rješavanje ovog problema, iako se ono tretira sa ozbiljnom pažnjom od strane zainteresovane međunarodne zajednice</a:t>
            </a:r>
            <a:r>
              <a:rPr lang="sr-Latn-CS" sz="1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1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Institucije nemaju proaktivan odnos i ne objavljuju na zvaničnim web sajtovima podatke o godišnjim iznosima i načinu raspodjele novca koji je usmjeren na oglašavanje, reklamiranje ili finansiranje medija po drugim osnovima. Lokalne samouprave prate ovu praksu, pa posljedično ni podaci o finansiranju lokalnih javnih sevisa, ili ukupna izdvajanja opština po pomenutim osnovima nijesu javni.</a:t>
            </a:r>
            <a:endParaRPr lang="sr-Latn-CS" sz="1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r-Latn-CS" sz="1800" dirty="0"/>
          </a:p>
        </p:txBody>
      </p:sp>
    </p:spTree>
    <p:extLst>
      <p:ext uri="{BB962C8B-B14F-4D97-AF65-F5344CB8AC3E}">
        <p14:creationId xmlns:p14="http://schemas.microsoft.com/office/powerpoint/2010/main" val="9236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467149"/>
            <a:ext cx="11557336" cy="51781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altLang="x-non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dobe Gothic Std B" panose="020B0800000000000000" pitchFamily="34" charset="-128"/>
                <a:cs typeface="Times New Roman" panose="02020603050405020304" pitchFamily="18" charset="0"/>
              </a:rPr>
              <a:t>Metodološke napomene</a:t>
            </a:r>
          </a:p>
          <a:p>
            <a:pPr algn="just"/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Istraživanje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je 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sprovedeno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od 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maja do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decembra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2016</a:t>
            </a:r>
            <a:r>
              <a:rPr lang="ta-IN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.</a:t>
            </a:r>
            <a:endParaRPr lang="ta-IN" altLang="x-none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Adobe Gothic Std B" panose="020B0800000000000000" pitchFamily="34" charset="-128"/>
              <a:cs typeface="Calibri"/>
            </a:endParaRPr>
          </a:p>
          <a:p>
            <a:pPr algn="just"/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Podaci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su prikupljani na osnovu Zakona o slobodnom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pristupu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informacijama</a:t>
            </a:r>
            <a:endParaRPr lang="ta-IN" altLang="x-none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Adobe Gothic Std B" panose="020B0800000000000000" pitchFamily="34" charset="-128"/>
              <a:cs typeface="Calibri"/>
            </a:endParaRPr>
          </a:p>
          <a:p>
            <a:pPr algn="just"/>
            <a:r>
              <a:rPr lang="ta-IN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Fokus: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informacije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o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utrošku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javnih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sredstava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od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strane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javnog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sektora za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usluge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reklamiranja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i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oglašavanja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u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medijima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, po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osnovu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ugovora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o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pružanju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usluga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,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specijalizovanim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uslugama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ili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drugim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osnovima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. </a:t>
            </a:r>
            <a:endParaRPr lang="ta-IN" altLang="x-none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Adobe Gothic Std B" panose="020B0800000000000000" pitchFamily="34" charset="-128"/>
              <a:cs typeface="Calibri"/>
            </a:endParaRPr>
          </a:p>
          <a:p>
            <a:pPr algn="just"/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Subjekti istraživanja: </a:t>
            </a:r>
            <a:r>
              <a:rPr lang="pl-PL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353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organa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javnog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sektora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od kojih je p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ozitivno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je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odgovorilo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255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ili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72</a:t>
            </a:r>
            <a:r>
              <a:rPr lang="ta-IN" altLang="x-non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,3</a:t>
            </a:r>
            <a:r>
              <a:rPr lang="pl-PL" altLang="x-non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%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dok je po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navedenim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osnovima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troškove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imalo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117</a:t>
            </a:r>
            <a:r>
              <a:rPr lang="ta-IN" altLang="x-non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.</a:t>
            </a:r>
            <a:r>
              <a:rPr lang="ta-IN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Sa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druge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strane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istraživanjem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je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mapirano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117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subjekata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fizičkih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i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pravnih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lica,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kojima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su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po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osnovu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pružanja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usluga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oglašavanja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reklamiranja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ili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drugih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specijaliziranih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usluga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iz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ove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oblasti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uplaćena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novčana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sredstva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u 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2015</a:t>
            </a:r>
            <a:r>
              <a:rPr lang="ta-IN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.</a:t>
            </a:r>
            <a:endParaRPr lang="ta-IN" altLang="x-none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MS PGothic" panose="020B0600070205080204" pitchFamily="34" charset="-128"/>
              <a:cs typeface="Calibri"/>
            </a:endParaRPr>
          </a:p>
          <a:p>
            <a:pPr algn="just"/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Uključeni i p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oda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ci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o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budžetskim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izdvajanjima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za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javne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servise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, RTCG i lokalne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javne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servise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,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ali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i i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izdvajanja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iz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drugih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dostupih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fon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d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ova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(na pr.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fond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Agencije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za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elektronske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medije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za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komercijalne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radio 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emitere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)</a:t>
            </a:r>
          </a:p>
          <a:p>
            <a:pPr algn="just"/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Ukupan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iznos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sredstava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koje 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je 72.3%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organ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a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javnog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sektora 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utrošil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o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u 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2015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. 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za različite ugovorne i druge odnose prema medijima 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(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štampan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elektronsk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i,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portal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)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informativne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agencije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i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servise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marketinške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agencije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i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produkcijske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kuće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,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agencije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za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istraživanje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javnog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mnjenja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-</a:t>
            </a:r>
            <a:r>
              <a:rPr lang="ta-IN" altLang="x-non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 </a:t>
            </a:r>
            <a:r>
              <a:rPr lang="pl-PL" altLang="x-none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1.718.496,42 </a:t>
            </a:r>
            <a:r>
              <a:rPr lang="pl-PL" altLang="x-none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EUR</a:t>
            </a:r>
            <a:r>
              <a:rPr lang="pl-PL" altLang="x-none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anose="020B0600070205080204" pitchFamily="34" charset="-128"/>
                <a:cs typeface="Calibri"/>
              </a:rPr>
              <a:t>.</a:t>
            </a:r>
            <a:endParaRPr lang="ta-IN" altLang="x-none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Adobe Gothic Std B" panose="020B0800000000000000" pitchFamily="34" charset="-128"/>
              <a:cs typeface="Calibri"/>
            </a:endParaRPr>
          </a:p>
          <a:p>
            <a:pPr algn="just"/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U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poredni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pl-PL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prikaz izdvanjanja za prethodne tri </a:t>
            </a:r>
            <a:r>
              <a:rPr lang="pl-PL" altLang="x-none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godine</a:t>
            </a:r>
            <a:r>
              <a:rPr lang="ta-IN" alt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(</a:t>
            </a:r>
            <a:r>
              <a:rPr lang="pl-PL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2013. 2014 i 2015</a:t>
            </a:r>
            <a:r>
              <a:rPr lang="ta-IN" alt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Adobe Gothic Std B" panose="020B0800000000000000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pl-PL" altLang="x-none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altLang="x-none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52" y="1361337"/>
            <a:ext cx="1138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32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Zaključci</a:t>
            </a:r>
            <a:endParaRPr lang="sr-Latn-CS" altLang="x-none" sz="3200" b="1" dirty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128" y="1884557"/>
            <a:ext cx="12097871" cy="478518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19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Zaključivanje ugovora o finansijskoj pomoći i sponzorstvima medijima, na bazi odluke rukovodioca institucije predstavlja praksu koja mora biti pravno uređena i ograničena. Na ovaj način direktno se podržavaju jedni, a diskriminišu drugi mediji. Distribucija ovih sredstava, uz zakonsku neizvedenost u ovom dijelu, ima potencijal da izazove ozbiljne devijacije na medijskom tržištu i omete poslovanje jednih ili unaprijediti poslovanje drugih medija</a:t>
            </a:r>
            <a:r>
              <a:rPr lang="sr-Latn-CS" sz="19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9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19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Ugovori koje zaključuju mediji i organi javnog sektora, a koji sadrže odredbe kojima se propisuje način izvještavanja o određenoj instituciji odnosno ugovorna obaveza obezbjeđivanja prstora za intervjue rukovodilaca i drugih predstavnika, u sebi sadrže elemente obmanjujućeg oglašavanja i mora biti sankcionisana. Na ovaj način građani i građanke Crne Gore izloženi su propagandi, a ne izvještavanju medija, jer objavljeni sadržaj ne sadrži oznaku da se radi o PR tekstu. Kopije takvih ugovora CGO posjeduje u svojoj dokumentaciji</a:t>
            </a:r>
            <a:r>
              <a:rPr lang="sr-Latn-CS" sz="19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9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19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Centralizacija budžetskih izdvajanja za potrebe oglašavanja i reklamiranja, po osnovu ugovorenih usluga, specijalizovanih usluga i po drugim osnovima, i preusmjeravanje sa medija na marketinške kuće koje se bave zakupima medijskog prostora, otežava princip transparentnosti, imajući u vidu da se ne mogu pratiti dalji tokovi i raspodjela novca koji se uplaćuje na ovaj način.</a:t>
            </a:r>
            <a:endParaRPr lang="sr-Latn-CS" sz="19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Latn-C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6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r-Latn-CS" sz="1800" dirty="0"/>
          </a:p>
        </p:txBody>
      </p:sp>
    </p:spTree>
    <p:extLst>
      <p:ext uri="{BB962C8B-B14F-4D97-AF65-F5344CB8AC3E}">
        <p14:creationId xmlns:p14="http://schemas.microsoft.com/office/powerpoint/2010/main" val="40631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52" y="1361337"/>
            <a:ext cx="1138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32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Zaključci</a:t>
            </a:r>
            <a:endParaRPr lang="sr-Latn-CS" altLang="x-none" sz="3200" b="1" dirty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4556"/>
            <a:ext cx="12192000" cy="497344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Država </a:t>
            </a:r>
            <a:r>
              <a:rPr lang="sr-Latn-CS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vrši neprimjeren uticaj na medijsko tržište, kroz netransparentna i selektivna finansijska izdvajanja javnih sredstava, putem oglašavanja i reklamiranja. Tome doprinosi i postojeća ekonomska kriza i smanjenje marketinških ulaganja preduzeća, uz istovremeno povećanje učešća države, što otvara dodatan prostor za oblikovanje medijske scene, u odnosu na interese vladajuće političke strukture, a kroz zloupotrebu državnih resursa.</a:t>
            </a:r>
            <a:endParaRPr lang="sr-Latn-CS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Imajući u vidu da je Evropska komisija u svom Izvještaju za 2016.godinu, ovo pitanje pozicionirala kao jedan od četiri prioriteta u okviru slobode izražavanja, može se očekivati konačno sadržajan napredak u postizanju održivog rješenja.</a:t>
            </a:r>
            <a:endParaRPr lang="sr-Latn-CS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r-Latn-CS" sz="1800" dirty="0"/>
          </a:p>
        </p:txBody>
      </p:sp>
    </p:spTree>
    <p:extLst>
      <p:ext uri="{BB962C8B-B14F-4D97-AF65-F5344CB8AC3E}">
        <p14:creationId xmlns:p14="http://schemas.microsoft.com/office/powerpoint/2010/main" val="38995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52" y="1361337"/>
            <a:ext cx="1138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32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Preporuke</a:t>
            </a:r>
            <a:endParaRPr lang="sr-Latn-CS" altLang="x-none" sz="3200" b="1" dirty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4556"/>
            <a:ext cx="12192000" cy="497344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Duboka </a:t>
            </a:r>
            <a:r>
              <a:rPr lang="sr-Latn-CS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r-Latn-CS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a-IN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r-Latn-CS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ajuća </a:t>
            </a:r>
            <a:r>
              <a:rPr lang="sr-Latn-CS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kriza u medijskom sektoru zahtijeva ozbiljnu reformu i izmjene seta medijskih zakona. Potrebno je otvoriti prostor za širok dijalog i javnu raspravu zainteresovane javnosti u cilju usvajanja najboljih prijedloga i rješenja</a:t>
            </a:r>
            <a:r>
              <a:rPr lang="sr-Latn-CS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CS" sz="22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Izmjenama i dopunama Zakona o medijima treba pravno urediti i osigurati transparentno finansiranje medija iz javnih fondova, kako državnih institucija, lokalnih samouprava tako i svih organizacija koje se finansiraju djelimično ili potpuno iz budžeta</a:t>
            </a:r>
            <a:r>
              <a:rPr lang="sr-Latn-CS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CS" sz="22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Jasni mehanizmi kontrole državnog finansiranja i dodjele državne pomoći medijima moraju biti uspostavljeni, radi pune primjene principa transparentnosti i otvorenosti organa javnog sektora.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22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r-Latn-CS" sz="1800" dirty="0"/>
          </a:p>
        </p:txBody>
      </p:sp>
    </p:spTree>
    <p:extLst>
      <p:ext uri="{BB962C8B-B14F-4D97-AF65-F5344CB8AC3E}">
        <p14:creationId xmlns:p14="http://schemas.microsoft.com/office/powerpoint/2010/main" val="15037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52" y="1361337"/>
            <a:ext cx="1138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x-none" sz="32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Preporuke</a:t>
            </a:r>
            <a:endParaRPr lang="sr-Latn-CS" altLang="x-none" sz="3200" b="1" dirty="0">
              <a:solidFill>
                <a:srgbClr val="002060"/>
              </a:solidFill>
              <a:latin typeface="Sanserif" charset="0"/>
              <a:ea typeface="MS PGothic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4556"/>
            <a:ext cx="12192000" cy="497344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Finansiranje </a:t>
            </a:r>
            <a:r>
              <a:rPr lang="sr-Latn-CS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iz javnog novca poreskih obveznika, za lokalne javne servise mora da se podvrgne strogim pravilima transparentnosti, otvorenosti i mjerljivim kriterijumima utroška novca poreskih obveznika. Finansijski izvještaji lokalnih javnih emitera moraju biti javno dostupni i objavljeni na ne zvaničnim web sajtovima lokalnih samouprava ili lokalnih javnih emitera kao korisnika sredstava</a:t>
            </a:r>
            <a:r>
              <a:rPr lang="sr-Latn-CS" sz="2200" b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CS" sz="22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CS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Potrebno je normativno urediti oblast koja se odnosi na mogući uticaj političkih struktura, državnih institucija i organa na medijsko tržište, konkretno kroz amandmansko djelovanje na Zakon o medijima.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22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22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22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CS" sz="18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r-Latn-CS" sz="1800" dirty="0"/>
          </a:p>
        </p:txBody>
      </p:sp>
    </p:spTree>
    <p:extLst>
      <p:ext uri="{BB962C8B-B14F-4D97-AF65-F5344CB8AC3E}">
        <p14:creationId xmlns:p14="http://schemas.microsoft.com/office/powerpoint/2010/main" val="2555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3456"/>
            <a:ext cx="12075458" cy="5194544"/>
          </a:xfrm>
        </p:spPr>
        <p:txBody>
          <a:bodyPr/>
          <a:lstStyle/>
          <a:p>
            <a:pPr marL="0" indent="0">
              <a:buNone/>
            </a:pPr>
            <a:endParaRPr lang="pl-PL" altLang="x-none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anserif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altLang="x-none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graphicFrame>
        <p:nvGraphicFramePr>
          <p:cNvPr id="4" name="Grafikon 9"/>
          <p:cNvGraphicFramePr/>
          <p:nvPr>
            <p:extLst>
              <p:ext uri="{D42A27DB-BD31-4B8C-83A1-F6EECF244321}">
                <p14:modId xmlns:p14="http://schemas.microsoft.com/office/powerpoint/2010/main" val="1577075800"/>
              </p:ext>
            </p:extLst>
          </p:nvPr>
        </p:nvGraphicFramePr>
        <p:xfrm>
          <a:off x="-165848" y="2111188"/>
          <a:ext cx="11940989" cy="474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250326"/>
            <a:ext cx="12192000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sr-Latn-CS" altLang="x-none" sz="2800" b="1" dirty="0">
                <a:solidFill>
                  <a:srgbClr val="002060"/>
                </a:solidFill>
                <a:ea typeface="MS Mincho" pitchFamily="49" charset="-128"/>
              </a:rPr>
              <a:t>Opšti nalazi po strukturi organa javnog sektora</a:t>
            </a:r>
          </a:p>
        </p:txBody>
      </p:sp>
    </p:spTree>
    <p:extLst>
      <p:ext uri="{BB962C8B-B14F-4D97-AF65-F5344CB8AC3E}">
        <p14:creationId xmlns:p14="http://schemas.microsoft.com/office/powerpoint/2010/main" val="37959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361337"/>
            <a:ext cx="11138647" cy="5039463"/>
          </a:xfrm>
        </p:spPr>
        <p:txBody>
          <a:bodyPr/>
          <a:lstStyle/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sr-Latn-CS" altLang="x-none" b="1" dirty="0">
                <a:solidFill>
                  <a:srgbClr val="002060"/>
                </a:solidFill>
                <a:ea typeface="MS Mincho" pitchFamily="49" charset="-128"/>
              </a:rPr>
              <a:t>Opšti nalazi po strukturi </a:t>
            </a:r>
            <a:r>
              <a:rPr lang="sr-Latn-CS" altLang="x-none" b="1" dirty="0" smtClean="0">
                <a:solidFill>
                  <a:srgbClr val="002060"/>
                </a:solidFill>
                <a:ea typeface="MS Mincho" pitchFamily="49" charset="-128"/>
              </a:rPr>
              <a:t>pružalaca usluga</a:t>
            </a:r>
            <a:endParaRPr lang="sr-Latn-CS" altLang="x-none" b="1" dirty="0">
              <a:solidFill>
                <a:srgbClr val="002060"/>
              </a:solidFill>
              <a:ea typeface="MS Mincho" pitchFamily="49" charset="-128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graphicFrame>
        <p:nvGraphicFramePr>
          <p:cNvPr id="4" name="Grafikon 4"/>
          <p:cNvGraphicFramePr/>
          <p:nvPr>
            <p:extLst>
              <p:ext uri="{D42A27DB-BD31-4B8C-83A1-F6EECF244321}">
                <p14:modId xmlns:p14="http://schemas.microsoft.com/office/powerpoint/2010/main" val="1052485782"/>
              </p:ext>
            </p:extLst>
          </p:nvPr>
        </p:nvGraphicFramePr>
        <p:xfrm>
          <a:off x="0" y="1869141"/>
          <a:ext cx="12075459" cy="529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30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721224"/>
            <a:ext cx="11098306" cy="4679576"/>
          </a:xfrm>
        </p:spPr>
        <p:txBody>
          <a:bodyPr/>
          <a:lstStyle/>
          <a:p>
            <a:pPr marL="0" indent="0">
              <a:buNone/>
            </a:pPr>
            <a:endParaRPr lang="pl-PL" altLang="x-none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anserif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altLang="x-none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graphicFrame>
        <p:nvGraphicFramePr>
          <p:cNvPr id="5" name="Grafikon 8"/>
          <p:cNvGraphicFramePr/>
          <p:nvPr>
            <p:extLst>
              <p:ext uri="{D42A27DB-BD31-4B8C-83A1-F6EECF244321}">
                <p14:modId xmlns:p14="http://schemas.microsoft.com/office/powerpoint/2010/main" val="2449744265"/>
              </p:ext>
            </p:extLst>
          </p:nvPr>
        </p:nvGraphicFramePr>
        <p:xfrm>
          <a:off x="94129" y="1361337"/>
          <a:ext cx="12097871" cy="549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02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721224"/>
            <a:ext cx="11098306" cy="4679576"/>
          </a:xfrm>
        </p:spPr>
        <p:txBody>
          <a:bodyPr/>
          <a:lstStyle/>
          <a:p>
            <a:pPr marL="0" indent="0">
              <a:buNone/>
            </a:pPr>
            <a:endParaRPr lang="pl-PL" altLang="x-none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anserif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altLang="x-none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graphicFrame>
        <p:nvGraphicFramePr>
          <p:cNvPr id="8" name="Grafikon 33"/>
          <p:cNvGraphicFramePr/>
          <p:nvPr>
            <p:extLst>
              <p:ext uri="{D42A27DB-BD31-4B8C-83A1-F6EECF244321}">
                <p14:modId xmlns:p14="http://schemas.microsoft.com/office/powerpoint/2010/main" val="3767229918"/>
              </p:ext>
            </p:extLst>
          </p:nvPr>
        </p:nvGraphicFramePr>
        <p:xfrm>
          <a:off x="147918" y="1922929"/>
          <a:ext cx="11645153" cy="483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699152" y="1281320"/>
            <a:ext cx="2542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x-none" sz="2400" b="1" dirty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Štampani mediji</a:t>
            </a:r>
            <a:endParaRPr lang="sr-Latn-C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721224"/>
            <a:ext cx="11098306" cy="4679576"/>
          </a:xfrm>
        </p:spPr>
        <p:txBody>
          <a:bodyPr/>
          <a:lstStyle/>
          <a:p>
            <a:pPr marL="0" indent="0">
              <a:buNone/>
            </a:pPr>
            <a:endParaRPr lang="pl-PL" altLang="x-none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anserif" charset="0"/>
              <a:ea typeface="MS PGothic" panose="020B0600070205080204" pitchFamily="34" charset="-128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altLang="x-none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99152" y="1281320"/>
            <a:ext cx="2542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x-none" sz="2400" b="1" dirty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Štampani mediji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6" name="Grafikon 34"/>
          <p:cNvGraphicFramePr/>
          <p:nvPr>
            <p:extLst>
              <p:ext uri="{D42A27DB-BD31-4B8C-83A1-F6EECF244321}">
                <p14:modId xmlns:p14="http://schemas.microsoft.com/office/powerpoint/2010/main" val="1325191677"/>
              </p:ext>
            </p:extLst>
          </p:nvPr>
        </p:nvGraphicFramePr>
        <p:xfrm>
          <a:off x="2108106" y="1897033"/>
          <a:ext cx="8809504" cy="436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73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64"/>
            <a:ext cx="12192001" cy="1350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99152" y="1281320"/>
            <a:ext cx="2542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x-none" sz="2400" b="1" dirty="0" smtClean="0">
                <a:solidFill>
                  <a:srgbClr val="002060"/>
                </a:solidFill>
                <a:latin typeface="Sanserif" charset="0"/>
                <a:ea typeface="MS PGothic" panose="020B0600070205080204" pitchFamily="34" charset="-128"/>
              </a:rPr>
              <a:t>Televizije</a:t>
            </a:r>
            <a:endParaRPr lang="sr-Latn-CS" dirty="0">
              <a:solidFill>
                <a:srgbClr val="002060"/>
              </a:solidFill>
            </a:endParaRPr>
          </a:p>
        </p:txBody>
      </p:sp>
      <p:graphicFrame>
        <p:nvGraphicFramePr>
          <p:cNvPr id="9" name="Grafikon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131765"/>
              </p:ext>
            </p:extLst>
          </p:nvPr>
        </p:nvGraphicFramePr>
        <p:xfrm>
          <a:off x="188259" y="1949823"/>
          <a:ext cx="11165541" cy="461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05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1324</Words>
  <Application>Microsoft Office PowerPoint</Application>
  <PresentationFormat>Widescreen</PresentationFormat>
  <Paragraphs>106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MS PGothic</vt:lpstr>
      <vt:lpstr>Adobe Gothic Std B</vt:lpstr>
      <vt:lpstr>Arial</vt:lpstr>
      <vt:lpstr>Calibri</vt:lpstr>
      <vt:lpstr>Calibri Light</vt:lpstr>
      <vt:lpstr>MS Mincho</vt:lpstr>
      <vt:lpstr>Sanserif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CGO</dc:creator>
  <cp:lastModifiedBy>user</cp:lastModifiedBy>
  <cp:revision>29</cp:revision>
  <dcterms:created xsi:type="dcterms:W3CDTF">2016-12-21T12:53:51Z</dcterms:created>
  <dcterms:modified xsi:type="dcterms:W3CDTF">2016-12-22T12:38:20Z</dcterms:modified>
</cp:coreProperties>
</file>